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7" r:id="rId3"/>
    <p:sldId id="258" r:id="rId4"/>
    <p:sldId id="321" r:id="rId5"/>
    <p:sldId id="259" r:id="rId6"/>
    <p:sldId id="260" r:id="rId7"/>
    <p:sldId id="261" r:id="rId8"/>
    <p:sldId id="263" r:id="rId9"/>
    <p:sldId id="264" r:id="rId10"/>
    <p:sldId id="265" r:id="rId11"/>
    <p:sldId id="266" r:id="rId12"/>
    <p:sldId id="270" r:id="rId13"/>
    <p:sldId id="327" r:id="rId14"/>
    <p:sldId id="341" r:id="rId15"/>
    <p:sldId id="342" r:id="rId16"/>
    <p:sldId id="271" r:id="rId17"/>
    <p:sldId id="273" r:id="rId18"/>
    <p:sldId id="345" r:id="rId19"/>
    <p:sldId id="272" r:id="rId20"/>
    <p:sldId id="343" r:id="rId21"/>
    <p:sldId id="344" r:id="rId22"/>
    <p:sldId id="330" r:id="rId23"/>
    <p:sldId id="328" r:id="rId24"/>
    <p:sldId id="329" r:id="rId25"/>
    <p:sldId id="331" r:id="rId26"/>
    <p:sldId id="276" r:id="rId27"/>
    <p:sldId id="298" r:id="rId28"/>
    <p:sldId id="332" r:id="rId29"/>
    <p:sldId id="334" r:id="rId30"/>
    <p:sldId id="278" r:id="rId31"/>
    <p:sldId id="333" r:id="rId32"/>
    <p:sldId id="335" r:id="rId33"/>
    <p:sldId id="346" r:id="rId34"/>
    <p:sldId id="283" r:id="rId35"/>
    <p:sldId id="300" r:id="rId36"/>
    <p:sldId id="303" r:id="rId37"/>
    <p:sldId id="337" r:id="rId38"/>
    <p:sldId id="339" r:id="rId39"/>
    <p:sldId id="317" r:id="rId40"/>
    <p:sldId id="318" r:id="rId41"/>
    <p:sldId id="319" r:id="rId42"/>
    <p:sldId id="320" r:id="rId43"/>
    <p:sldId id="3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067" userDrawn="1">
          <p15:clr>
            <a:srgbClr val="A4A3A4"/>
          </p15:clr>
        </p15:guide>
        <p15:guide id="4" pos="5881" userDrawn="1">
          <p15:clr>
            <a:srgbClr val="A4A3A4"/>
          </p15:clr>
        </p15:guide>
        <p15:guide id="6" pos="7559" userDrawn="1">
          <p15:clr>
            <a:srgbClr val="A4A3A4"/>
          </p15:clr>
        </p15:guide>
        <p15:guide id="7" pos="5518" userDrawn="1">
          <p15:clr>
            <a:srgbClr val="A4A3A4"/>
          </p15:clr>
        </p15:guide>
        <p15:guide id="9" pos="2252"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ones" initials="AJ" lastIdx="1" clrIdx="0">
    <p:extLst>
      <p:ext uri="{19B8F6BF-5375-455C-9EA6-DF929625EA0E}">
        <p15:presenceInfo xmlns:p15="http://schemas.microsoft.com/office/powerpoint/2012/main" userId="f6ae781d07cc28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29B"/>
    <a:srgbClr val="5A5A5A"/>
    <a:srgbClr val="21200F"/>
    <a:srgbClr val="898989"/>
    <a:srgbClr val="6D98A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4620" autoAdjust="0"/>
  </p:normalViewPr>
  <p:slideViewPr>
    <p:cSldViewPr snapToGrid="0" showGuides="1">
      <p:cViewPr varScale="1">
        <p:scale>
          <a:sx n="81" d="100"/>
          <a:sy n="81" d="100"/>
        </p:scale>
        <p:origin x="1578" y="90"/>
      </p:cViewPr>
      <p:guideLst>
        <p:guide pos="4067"/>
        <p:guide pos="5881"/>
        <p:guide pos="7559"/>
        <p:guide pos="5518"/>
        <p:guide pos="2252"/>
        <p:guide orient="horz" pos="2160"/>
      </p:guideLst>
    </p:cSldViewPr>
  </p:slideViewPr>
  <p:outlineViewPr>
    <p:cViewPr>
      <p:scale>
        <a:sx n="33" d="100"/>
        <a:sy n="33" d="100"/>
      </p:scale>
      <p:origin x="0" y="0"/>
    </p:cViewPr>
  </p:outlineViewPr>
  <p:notesTextViewPr>
    <p:cViewPr>
      <p:scale>
        <a:sx n="1" d="1"/>
        <a:sy n="1" d="1"/>
      </p:scale>
      <p:origin x="0" y="-738"/>
    </p:cViewPr>
  </p:notesTextViewPr>
  <p:sorterViewPr>
    <p:cViewPr>
      <p:scale>
        <a:sx n="100" d="100"/>
        <a:sy n="100" d="100"/>
      </p:scale>
      <p:origin x="0" y="0"/>
    </p:cViewPr>
  </p:sorterViewPr>
  <p:notesViewPr>
    <p:cSldViewPr snapToGrid="0" showGuides="1">
      <p:cViewPr varScale="1">
        <p:scale>
          <a:sx n="83" d="100"/>
          <a:sy n="83" d="100"/>
        </p:scale>
        <p:origin x="393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6DD07B-3FF8-462F-94AC-D6C5295AFDD3}" type="datetimeFigureOut">
              <a:rPr lang="en-AU" smtClean="0"/>
              <a:t>9/12/2021</a:t>
            </a:fld>
            <a:endParaRPr lang="en-AU"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a:t>Version 1.2</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97B5A5-D56F-4ED2-9D87-0D12D65AE3D2}" type="slidenum">
              <a:rPr lang="en-AU" smtClean="0"/>
              <a:t>‹#›</a:t>
            </a:fld>
            <a:endParaRPr lang="en-AU" dirty="0"/>
          </a:p>
        </p:txBody>
      </p:sp>
    </p:spTree>
    <p:extLst>
      <p:ext uri="{BB962C8B-B14F-4D97-AF65-F5344CB8AC3E}">
        <p14:creationId xmlns:p14="http://schemas.microsoft.com/office/powerpoint/2010/main" val="41131505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D640C-963A-48A2-8F25-3838C0C9FDEB}" type="datetimeFigureOut">
              <a:rPr lang="en-AU" smtClean="0"/>
              <a:t>9/12/2021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a:t>Version 1.2</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87DC4-25AF-4C5F-B464-D8B0AD8C78D0}" type="slidenum">
              <a:rPr lang="en-AU" smtClean="0"/>
              <a:t>‹#›</a:t>
            </a:fld>
            <a:endParaRPr lang="en-AU" dirty="0"/>
          </a:p>
        </p:txBody>
      </p:sp>
    </p:spTree>
    <p:extLst>
      <p:ext uri="{BB962C8B-B14F-4D97-AF65-F5344CB8AC3E}">
        <p14:creationId xmlns:p14="http://schemas.microsoft.com/office/powerpoint/2010/main" val="403025378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1</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423106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Building positive relationships</a:t>
            </a:r>
          </a:p>
          <a:p>
            <a:r>
              <a:rPr lang="en-US" sz="1100" dirty="0"/>
              <a:t>Engaging with external stakeholders in the forest industry isn’t just a warm and fuzzy thing to do. It is a requirement of the following (voluntary) initiatives:</a:t>
            </a:r>
          </a:p>
          <a:p>
            <a:pPr marL="171450" indent="-171450">
              <a:buFont typeface="Arial" panose="020B0604020202020204" pitchFamily="34" charset="0"/>
              <a:buChar char="•"/>
            </a:pPr>
            <a:r>
              <a:rPr lang="en-US" sz="1100" dirty="0"/>
              <a:t>forest certification</a:t>
            </a:r>
          </a:p>
          <a:p>
            <a:pPr marL="171450" indent="-171450">
              <a:buFont typeface="Arial" panose="020B0604020202020204" pitchFamily="34" charset="0"/>
              <a:buChar char="•"/>
            </a:pPr>
            <a:r>
              <a:rPr lang="en-US" sz="1100" dirty="0"/>
              <a:t>good neighbour protocol</a:t>
            </a:r>
          </a:p>
          <a:p>
            <a:endParaRPr lang="en-US" sz="1100" dirty="0"/>
          </a:p>
          <a:p>
            <a:r>
              <a:rPr lang="en-US" sz="1100" dirty="0"/>
              <a:t>Most forest managers in Tasmania are certified against a forest management standard, and most have signed up to the good neighbour protocol.</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10</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277966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Building positive relationships</a:t>
            </a:r>
          </a:p>
          <a:p>
            <a:r>
              <a:rPr lang="en-US" sz="1100" dirty="0"/>
              <a:t>Most forest managers have achieved certification against one (or both) of the following standards:</a:t>
            </a:r>
          </a:p>
          <a:p>
            <a:pPr marL="171450" indent="-171450">
              <a:buFont typeface="Arial" panose="020B0604020202020204" pitchFamily="34" charset="0"/>
              <a:buChar char="•"/>
            </a:pPr>
            <a:r>
              <a:rPr lang="en-US" sz="1100" dirty="0"/>
              <a:t>FSC® Australia Forest Stewardship Standard®</a:t>
            </a:r>
          </a:p>
          <a:p>
            <a:pPr marL="171450" indent="-171450">
              <a:buFont typeface="Arial" panose="020B0604020202020204" pitchFamily="34" charset="0"/>
              <a:buChar char="•"/>
            </a:pPr>
            <a:r>
              <a:rPr lang="en-US" sz="1100" dirty="0"/>
              <a:t>Sustainable Forest Management (AS 4708)</a:t>
            </a:r>
          </a:p>
          <a:p>
            <a:endParaRPr lang="en-US" sz="1100" dirty="0"/>
          </a:p>
          <a:p>
            <a:r>
              <a:rPr lang="en-US" sz="1100" dirty="0"/>
              <a:t>These national standards support the responsible and sustainable management of our forests.</a:t>
            </a:r>
          </a:p>
          <a:p>
            <a:endParaRPr lang="en-US" sz="1100" dirty="0"/>
          </a:p>
          <a:p>
            <a:r>
              <a:rPr lang="en-US" sz="1100" dirty="0"/>
              <a:t>To be certified against them, forest managers must build constructive relationships with their stakeholders.</a:t>
            </a:r>
          </a:p>
        </p:txBody>
      </p:sp>
      <p:sp>
        <p:nvSpPr>
          <p:cNvPr id="4" name="Slide Number Placeholder 3"/>
          <p:cNvSpPr>
            <a:spLocks noGrp="1"/>
          </p:cNvSpPr>
          <p:nvPr>
            <p:ph type="sldNum" sz="quarter" idx="10"/>
          </p:nvPr>
        </p:nvSpPr>
        <p:spPr/>
        <p:txBody>
          <a:bodyPr/>
          <a:lstStyle/>
          <a:p>
            <a:fld id="{4AF87DC4-25AF-4C5F-B464-D8B0AD8C78D0}" type="slidenum">
              <a:rPr lang="en-AU" smtClean="0"/>
              <a:t>11</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390095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Building positive relationships</a:t>
            </a:r>
          </a:p>
          <a:p>
            <a:r>
              <a:rPr lang="en-US" sz="1100" dirty="0"/>
              <a:t>This protocol is an initiative of the Tasmanian forest industry, and one of its main aims is to build positive relationships between forest managers, neighbours and local communities.</a:t>
            </a:r>
          </a:p>
          <a:p>
            <a:endParaRPr lang="en-US" sz="1100" dirty="0"/>
          </a:p>
          <a:p>
            <a:r>
              <a:rPr lang="en-US" sz="1100" dirty="0"/>
              <a:t>By signing up to this protocol, forest managers are agreeing to establish open, positive and respectful relationships with their stakeholders.</a:t>
            </a:r>
          </a:p>
          <a:p>
            <a:endParaRPr lang="en-US" sz="1100" dirty="0"/>
          </a:p>
          <a:p>
            <a:r>
              <a:rPr lang="en-US" sz="1100" dirty="0"/>
              <a:t>Forest workers </a:t>
            </a:r>
            <a:r>
              <a:rPr lang="en-US" sz="1100" u="sng" dirty="0"/>
              <a:t>must</a:t>
            </a:r>
            <a:r>
              <a:rPr lang="en-US" sz="1100" dirty="0"/>
              <a:t> to be able to communicate with neighbours and local communities in a positive and respectful manner.</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12</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3964818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Meeting regulatory requirements</a:t>
            </a:r>
          </a:p>
          <a:p>
            <a:r>
              <a:rPr lang="en-US" sz="1100" dirty="0"/>
              <a:t>Engaging with external stakeholders in the forest industry is also a regulatory requirement in Tasmania.</a:t>
            </a:r>
          </a:p>
          <a:p>
            <a:endParaRPr lang="en-US" sz="1100" dirty="0"/>
          </a:p>
          <a:p>
            <a:r>
              <a:rPr lang="en-US" sz="1100" dirty="0"/>
              <a:t>The Forest Practices Code 2020 specifies that local councils and landowners within 100 metres of an operational boundary must be notified of any planned forest practices.</a:t>
            </a:r>
          </a:p>
          <a:p>
            <a:endParaRPr lang="en-US" sz="1100" dirty="0"/>
          </a:p>
          <a:p>
            <a:r>
              <a:rPr lang="en-US" sz="1100" dirty="0"/>
              <a:t>This is not a forest worker’s responsibility, but they may need to respond to questions from local councils and landowners.</a:t>
            </a:r>
            <a:endParaRPr lang="en-AU" sz="1100" dirty="0"/>
          </a:p>
        </p:txBody>
      </p:sp>
      <p:sp>
        <p:nvSpPr>
          <p:cNvPr id="4" name="Footer Placeholder 3"/>
          <p:cNvSpPr>
            <a:spLocks noGrp="1"/>
          </p:cNvSpPr>
          <p:nvPr>
            <p:ph type="ftr" sz="quarter" idx="10"/>
          </p:nvPr>
        </p:nvSpPr>
        <p:spPr/>
        <p:txBody>
          <a:bodyPr/>
          <a:lstStyle/>
          <a:p>
            <a:r>
              <a:rPr lang="en-AU" dirty="0"/>
              <a:t>Version 1.2</a:t>
            </a:r>
          </a:p>
        </p:txBody>
      </p:sp>
      <p:sp>
        <p:nvSpPr>
          <p:cNvPr id="5" name="Slide Number Placeholder 4"/>
          <p:cNvSpPr>
            <a:spLocks noGrp="1"/>
          </p:cNvSpPr>
          <p:nvPr>
            <p:ph type="sldNum" sz="quarter" idx="11"/>
          </p:nvPr>
        </p:nvSpPr>
        <p:spPr/>
        <p:txBody>
          <a:bodyPr/>
          <a:lstStyle/>
          <a:p>
            <a:fld id="{4AF87DC4-25AF-4C5F-B464-D8B0AD8C78D0}" type="slidenum">
              <a:rPr lang="en-AU" smtClean="0"/>
              <a:t>13</a:t>
            </a:fld>
            <a:endParaRPr lang="en-AU" dirty="0"/>
          </a:p>
        </p:txBody>
      </p:sp>
    </p:spTree>
    <p:extLst>
      <p:ext uri="{BB962C8B-B14F-4D97-AF65-F5344CB8AC3E}">
        <p14:creationId xmlns:p14="http://schemas.microsoft.com/office/powerpoint/2010/main" val="320114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u="none" strike="noStrike" baseline="0" dirty="0"/>
              <a:t>Communicating effectively</a:t>
            </a:r>
          </a:p>
          <a:p>
            <a:r>
              <a:rPr lang="en-AU" sz="1100" b="0" i="0" u="none" strike="noStrike" baseline="0" dirty="0"/>
              <a:t>Communication is effective when:</a:t>
            </a:r>
          </a:p>
          <a:p>
            <a:pPr marL="172800" indent="-172800">
              <a:buFont typeface="Arial" panose="020B0604020202020204" pitchFamily="34" charset="0"/>
              <a:buChar char="•"/>
            </a:pPr>
            <a:r>
              <a:rPr lang="en-US" sz="1100" b="0" i="0" u="none" strike="noStrike" baseline="0" dirty="0"/>
              <a:t>everyone is positive and respectful</a:t>
            </a:r>
          </a:p>
          <a:p>
            <a:pPr marL="172800" indent="-172800">
              <a:buFont typeface="Arial" panose="020B0604020202020204" pitchFamily="34" charset="0"/>
              <a:buChar char="•"/>
            </a:pPr>
            <a:r>
              <a:rPr lang="en-US" sz="1100" b="0" i="0" u="none" strike="noStrike" baseline="0" dirty="0"/>
              <a:t>everyone’s message is clear, honest and accurate.</a:t>
            </a:r>
          </a:p>
          <a:p>
            <a:endParaRPr lang="en-AU" sz="1100" b="0" i="0" u="none" strike="noStrike" baseline="0" dirty="0"/>
          </a:p>
          <a:p>
            <a:r>
              <a:rPr lang="en-US" sz="1100" b="0" i="0" u="none" strike="noStrike" baseline="0" dirty="0"/>
              <a:t>You don’t have to reach an agreement or resolve any issues. You simply have to understand each other’s message.</a:t>
            </a:r>
          </a:p>
          <a:p>
            <a:endParaRPr lang="en-AU" sz="1100" b="0" i="0" u="none" strike="noStrike" baseline="0" dirty="0"/>
          </a:p>
          <a:p>
            <a:r>
              <a:rPr lang="en-US" sz="1100" b="0" i="0" u="none" strike="noStrike" baseline="0" dirty="0"/>
              <a:t>Forest workers will most likely have to convey the person’s message to their bush boss or supervisor, so it’s important they are 100% clear on what the person is trying to say.</a:t>
            </a:r>
            <a:endParaRPr lang="en-AU" sz="1100" dirty="0"/>
          </a:p>
        </p:txBody>
      </p:sp>
      <p:sp>
        <p:nvSpPr>
          <p:cNvPr id="4" name="Footer Placeholder 3"/>
          <p:cNvSpPr>
            <a:spLocks noGrp="1"/>
          </p:cNvSpPr>
          <p:nvPr>
            <p:ph type="ftr" sz="quarter" idx="10"/>
          </p:nvPr>
        </p:nvSpPr>
        <p:spPr/>
        <p:txBody>
          <a:bodyPr/>
          <a:lstStyle/>
          <a:p>
            <a:r>
              <a:rPr lang="en-AU" dirty="0"/>
              <a:t>Version 1.2</a:t>
            </a:r>
          </a:p>
        </p:txBody>
      </p:sp>
      <p:sp>
        <p:nvSpPr>
          <p:cNvPr id="5" name="Slide Number Placeholder 4"/>
          <p:cNvSpPr>
            <a:spLocks noGrp="1"/>
          </p:cNvSpPr>
          <p:nvPr>
            <p:ph type="sldNum" sz="quarter" idx="11"/>
          </p:nvPr>
        </p:nvSpPr>
        <p:spPr/>
        <p:txBody>
          <a:bodyPr/>
          <a:lstStyle/>
          <a:p>
            <a:fld id="{4AF87DC4-25AF-4C5F-B464-D8B0AD8C78D0}" type="slidenum">
              <a:rPr lang="en-AU" smtClean="0"/>
              <a:t>14</a:t>
            </a:fld>
            <a:endParaRPr lang="en-AU" dirty="0"/>
          </a:p>
        </p:txBody>
      </p:sp>
    </p:spTree>
    <p:extLst>
      <p:ext uri="{BB962C8B-B14F-4D97-AF65-F5344CB8AC3E}">
        <p14:creationId xmlns:p14="http://schemas.microsoft.com/office/powerpoint/2010/main" val="359807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u="none" dirty="0"/>
              <a:t>1. Check the person’s mood</a:t>
            </a:r>
          </a:p>
          <a:p>
            <a:r>
              <a:rPr lang="en-US" sz="1100" i="0" dirty="0"/>
              <a:t>Are they calm, and will they be able to convey their message in a respectful way?</a:t>
            </a:r>
          </a:p>
          <a:p>
            <a:endParaRPr lang="en-US" sz="1100" i="0" dirty="0"/>
          </a:p>
          <a:p>
            <a:r>
              <a:rPr lang="en-US" sz="1100" i="1" u="none" dirty="0"/>
              <a:t>2. Check your own mood</a:t>
            </a:r>
          </a:p>
          <a:p>
            <a:r>
              <a:rPr lang="en-US" sz="1100" i="0" dirty="0"/>
              <a:t>Are you calm, and will you be able to listen to their message in a respectful way?</a:t>
            </a:r>
          </a:p>
          <a:p>
            <a:endParaRPr lang="en-US" sz="1100" i="0" dirty="0"/>
          </a:p>
          <a:p>
            <a:r>
              <a:rPr lang="en-US" sz="1100" i="0" dirty="0"/>
              <a:t>If you feel the exchange will not be open, positive and respectful, excuse yourself from the situation and let your bush boss know immediately.</a:t>
            </a:r>
          </a:p>
          <a:p>
            <a:endParaRPr lang="en-US" sz="1100" i="0" dirty="0"/>
          </a:p>
          <a:p>
            <a:r>
              <a:rPr lang="en-US" sz="1100" i="1" u="none" dirty="0"/>
              <a:t>3. Listen to their message</a:t>
            </a:r>
          </a:p>
          <a:p>
            <a:pPr marL="171450" indent="-171450">
              <a:buFont typeface="Arial" panose="020B0604020202020204" pitchFamily="34" charset="0"/>
              <a:buChar char="•"/>
            </a:pPr>
            <a:r>
              <a:rPr lang="en-US" sz="1100" i="0" dirty="0"/>
              <a:t>Be attentive and show interest</a:t>
            </a:r>
          </a:p>
          <a:p>
            <a:pPr marL="171450" indent="-171450">
              <a:buFont typeface="Arial" panose="020B0604020202020204" pitchFamily="34" charset="0"/>
              <a:buChar char="•"/>
            </a:pPr>
            <a:r>
              <a:rPr lang="en-US" sz="1100" i="0" dirty="0"/>
              <a:t>Use positive body language and maintain eye contact</a:t>
            </a:r>
          </a:p>
          <a:p>
            <a:pPr marL="171450" indent="-171450">
              <a:buFont typeface="Arial" panose="020B0604020202020204" pitchFamily="34" charset="0"/>
              <a:buChar char="•"/>
            </a:pPr>
            <a:r>
              <a:rPr lang="en-US" sz="1100" i="0" dirty="0"/>
              <a:t>Try to be empathetic to their point of view</a:t>
            </a:r>
          </a:p>
          <a:p>
            <a:pPr marL="171450" indent="-171450">
              <a:buFont typeface="Arial" panose="020B0604020202020204" pitchFamily="34" charset="0"/>
              <a:buChar char="•"/>
            </a:pPr>
            <a:r>
              <a:rPr lang="en-US" sz="1100" i="0" dirty="0"/>
              <a:t>If they feel you’re prepared to listen, they may positively influence other local people in the community</a:t>
            </a:r>
          </a:p>
          <a:p>
            <a:endParaRPr lang="en-US" sz="1100" i="0" dirty="0"/>
          </a:p>
          <a:p>
            <a:r>
              <a:rPr lang="en-US" sz="1100" i="1" u="none" dirty="0"/>
              <a:t>4. Check your response</a:t>
            </a:r>
          </a:p>
          <a:p>
            <a:pPr marL="171450" indent="-171450">
              <a:buFont typeface="Arial" panose="020B0604020202020204" pitchFamily="34" charset="0"/>
              <a:buChar char="•"/>
            </a:pPr>
            <a:r>
              <a:rPr lang="en-US" sz="1100" i="0" dirty="0"/>
              <a:t>Can you provide a clear and accurate response?</a:t>
            </a:r>
          </a:p>
          <a:p>
            <a:pPr marL="171450" indent="-171450">
              <a:buFont typeface="Arial" panose="020B0604020202020204" pitchFamily="34" charset="0"/>
              <a:buChar char="•"/>
            </a:pPr>
            <a:r>
              <a:rPr lang="en-US" sz="1100" i="0" dirty="0"/>
              <a:t>If you can’t, take their details and let them know you will pass on their message to your bush boss or supervisor</a:t>
            </a:r>
          </a:p>
          <a:p>
            <a:pPr marL="171450" indent="-171450">
              <a:buFont typeface="Arial" panose="020B0604020202020204" pitchFamily="34" charset="0"/>
              <a:buChar char="•"/>
            </a:pPr>
            <a:r>
              <a:rPr lang="en-US" sz="1100" i="0" dirty="0"/>
              <a:t>And make sure you do!</a:t>
            </a:r>
            <a:endParaRPr lang="en-AU" sz="1100" i="0" dirty="0"/>
          </a:p>
        </p:txBody>
      </p:sp>
      <p:sp>
        <p:nvSpPr>
          <p:cNvPr id="4" name="Footer Placeholder 3"/>
          <p:cNvSpPr>
            <a:spLocks noGrp="1"/>
          </p:cNvSpPr>
          <p:nvPr>
            <p:ph type="ftr" sz="quarter" idx="10"/>
          </p:nvPr>
        </p:nvSpPr>
        <p:spPr/>
        <p:txBody>
          <a:bodyPr/>
          <a:lstStyle/>
          <a:p>
            <a:r>
              <a:rPr lang="en-AU" dirty="0"/>
              <a:t>Version 1.2</a:t>
            </a:r>
          </a:p>
        </p:txBody>
      </p:sp>
      <p:sp>
        <p:nvSpPr>
          <p:cNvPr id="5" name="Slide Number Placeholder 4"/>
          <p:cNvSpPr>
            <a:spLocks noGrp="1"/>
          </p:cNvSpPr>
          <p:nvPr>
            <p:ph type="sldNum" sz="quarter" idx="11"/>
          </p:nvPr>
        </p:nvSpPr>
        <p:spPr/>
        <p:txBody>
          <a:bodyPr/>
          <a:lstStyle/>
          <a:p>
            <a:fld id="{4AF87DC4-25AF-4C5F-B464-D8B0AD8C78D0}" type="slidenum">
              <a:rPr lang="en-AU" smtClean="0"/>
              <a:t>15</a:t>
            </a:fld>
            <a:endParaRPr lang="en-AU" dirty="0"/>
          </a:p>
        </p:txBody>
      </p:sp>
    </p:spTree>
    <p:extLst>
      <p:ext uri="{BB962C8B-B14F-4D97-AF65-F5344CB8AC3E}">
        <p14:creationId xmlns:p14="http://schemas.microsoft.com/office/powerpoint/2010/main" val="145881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mn-lt"/>
                <a:ea typeface="+mn-ea"/>
                <a:cs typeface="+mn-cs"/>
              </a:rPr>
              <a:t>This topic is aligned to </a:t>
            </a:r>
            <a:r>
              <a:rPr lang="en-AU" sz="1100" i="1" kern="1200" dirty="0">
                <a:solidFill>
                  <a:schemeClr val="tx1"/>
                </a:solidFill>
                <a:effectLst/>
                <a:latin typeface="+mn-lt"/>
                <a:ea typeface="+mn-ea"/>
                <a:cs typeface="+mn-cs"/>
              </a:rPr>
              <a:t>Element 1: Identify communication and engagement strategies</a:t>
            </a:r>
            <a:r>
              <a:rPr lang="en-AU" sz="11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mn-lt"/>
                <a:ea typeface="+mn-ea"/>
                <a:cs typeface="+mn-cs"/>
              </a:rPr>
              <a:t>It also covers some foundation skills and knowledge/performance evidence components. </a:t>
            </a:r>
            <a:endParaRPr lang="en-AU"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Before starting work, forest workers must check if any specific stakeholder engagement strategies apply at the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For example, if they’re working at a coupe and the forest manager is certified against a national forest management standard, they will need to be familiar with any site-specific strategies the forest manager has in place for engaging with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At the very least, they’ll need to know what to do if an external stakeholder arrives on-site and wants to make a complaint.</a:t>
            </a:r>
            <a:endParaRPr lang="en-AU" sz="11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16</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93296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i="1" kern="1200" dirty="0">
                <a:solidFill>
                  <a:schemeClr val="tx1"/>
                </a:solidFill>
                <a:effectLst/>
                <a:latin typeface="+mn-lt"/>
                <a:ea typeface="+mn-ea"/>
                <a:cs typeface="+mn-cs"/>
              </a:rPr>
              <a:t>Key stakeholders and their concerns</a:t>
            </a:r>
          </a:p>
          <a:p>
            <a:r>
              <a:rPr lang="en-US" sz="1100" kern="1200" dirty="0">
                <a:solidFill>
                  <a:schemeClr val="tx1"/>
                </a:solidFill>
                <a:effectLst/>
                <a:latin typeface="+mn-lt"/>
                <a:ea typeface="+mn-ea"/>
                <a:cs typeface="+mn-cs"/>
              </a:rPr>
              <a:t>Before engaging with a member of the public, it is important to quickly assess:</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the type of stakeholder they are</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the type of concerns they may have.</a:t>
            </a:r>
          </a:p>
        </p:txBody>
      </p:sp>
      <p:sp>
        <p:nvSpPr>
          <p:cNvPr id="4" name="Slide Number Placeholder 3"/>
          <p:cNvSpPr>
            <a:spLocks noGrp="1"/>
          </p:cNvSpPr>
          <p:nvPr>
            <p:ph type="sldNum" sz="quarter" idx="10"/>
          </p:nvPr>
        </p:nvSpPr>
        <p:spPr/>
        <p:txBody>
          <a:bodyPr/>
          <a:lstStyle/>
          <a:p>
            <a:fld id="{4AF87DC4-25AF-4C5F-B464-D8B0AD8C78D0}" type="slidenum">
              <a:rPr lang="en-AU" smtClean="0"/>
              <a:t>17</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36049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mn-lt"/>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Ask forest workers to identify the concerns that key stakeholders commonly have with forest operations.</a:t>
            </a:r>
            <a:endParaRPr lang="en-AU" sz="1100" dirty="0"/>
          </a:p>
          <a:p>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Landowners, </a:t>
            </a:r>
            <a:r>
              <a:rPr lang="en-US" sz="1100" i="1" kern="1200" dirty="0" err="1">
                <a:solidFill>
                  <a:schemeClr val="tx1"/>
                </a:solidFill>
                <a:effectLst/>
                <a:latin typeface="+mn-lt"/>
                <a:ea typeface="+mn-ea"/>
                <a:cs typeface="+mn-cs"/>
              </a:rPr>
              <a:t>neighbours</a:t>
            </a:r>
            <a:r>
              <a:rPr lang="en-US" sz="1100" i="1" kern="1200" dirty="0">
                <a:solidFill>
                  <a:schemeClr val="tx1"/>
                </a:solidFill>
                <a:effectLst/>
                <a:latin typeface="+mn-lt"/>
                <a:ea typeface="+mn-ea"/>
                <a:cs typeface="+mn-cs"/>
              </a:rPr>
              <a:t> &amp; residents </a:t>
            </a:r>
            <a:r>
              <a:rPr lang="en-US" sz="1100" kern="1200" dirty="0">
                <a:solidFill>
                  <a:schemeClr val="tx1"/>
                </a:solidFill>
                <a:effectLst/>
                <a:latin typeface="+mn-lt"/>
                <a:ea typeface="+mn-ea"/>
                <a:cs typeface="+mn-cs"/>
              </a:rPr>
              <a:t>(noise, hours of operation, dust, smoke haze, spray drift, weed infestation, water quality, road closures, increased traffic, fence damage, game control measures)</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Local businesses – including tourism operators </a:t>
            </a:r>
            <a:r>
              <a:rPr lang="en-US" sz="1100" kern="1200" dirty="0">
                <a:solidFill>
                  <a:schemeClr val="tx1"/>
                </a:solidFill>
                <a:effectLst/>
                <a:latin typeface="+mn-lt"/>
                <a:ea typeface="+mn-ea"/>
                <a:cs typeface="+mn-cs"/>
              </a:rPr>
              <a:t>(impact on trade and the state’s clean, green image)</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Local communities &amp; community organisations </a:t>
            </a:r>
            <a:r>
              <a:rPr lang="en-US" sz="1100" kern="1200" dirty="0">
                <a:solidFill>
                  <a:schemeClr val="tx1"/>
                </a:solidFill>
                <a:effectLst/>
                <a:latin typeface="+mn-lt"/>
                <a:ea typeface="+mn-ea"/>
                <a:cs typeface="+mn-cs"/>
              </a:rPr>
              <a:t>(impact on community safety &amp; wellbeing, such as proximity of cartage routes to school bus routes)</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Local councils </a:t>
            </a:r>
            <a:r>
              <a:rPr lang="en-US" sz="1100" kern="1200" dirty="0">
                <a:solidFill>
                  <a:schemeClr val="tx1"/>
                </a:solidFill>
                <a:effectLst/>
                <a:latin typeface="+mn-lt"/>
                <a:ea typeface="+mn-ea"/>
                <a:cs typeface="+mn-cs"/>
              </a:rPr>
              <a:t>(impact on assets, such as community facilities, properties, roads, bridges)</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Environmental non-government </a:t>
            </a:r>
            <a:r>
              <a:rPr lang="en-US" sz="1100" i="1" kern="1200" dirty="0" err="1">
                <a:solidFill>
                  <a:schemeClr val="tx1"/>
                </a:solidFill>
                <a:effectLst/>
                <a:latin typeface="+mn-lt"/>
                <a:ea typeface="+mn-ea"/>
                <a:cs typeface="+mn-cs"/>
              </a:rPr>
              <a:t>organisations</a:t>
            </a:r>
            <a:r>
              <a:rPr lang="en-US" sz="1100" i="1" kern="1200" dirty="0">
                <a:solidFill>
                  <a:schemeClr val="tx1"/>
                </a:solidFill>
                <a:effectLst/>
                <a:latin typeface="+mn-lt"/>
                <a:ea typeface="+mn-ea"/>
                <a:cs typeface="+mn-cs"/>
              </a:rPr>
              <a:t> &amp; scientific organisations </a:t>
            </a:r>
            <a:r>
              <a:rPr lang="en-US" sz="1100" kern="1200" dirty="0">
                <a:solidFill>
                  <a:schemeClr val="tx1"/>
                </a:solidFill>
                <a:effectLst/>
                <a:latin typeface="+mn-lt"/>
                <a:ea typeface="+mn-ea"/>
                <a:cs typeface="+mn-cs"/>
              </a:rPr>
              <a:t>(impact on forest biodiversity)</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Government organisations </a:t>
            </a:r>
            <a:r>
              <a:rPr lang="en-US" sz="1100" kern="1200" dirty="0">
                <a:solidFill>
                  <a:schemeClr val="tx1"/>
                </a:solidFill>
                <a:effectLst/>
                <a:latin typeface="+mn-lt"/>
                <a:ea typeface="+mn-ea"/>
                <a:cs typeface="+mn-cs"/>
              </a:rPr>
              <a:t>(impact on assets, such as national parks, reserves, heritage sites; &amp; compliance with regulations)</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Industry associations </a:t>
            </a:r>
            <a:r>
              <a:rPr lang="en-US" sz="1100" kern="1200" dirty="0">
                <a:solidFill>
                  <a:schemeClr val="tx1"/>
                </a:solidFill>
                <a:effectLst/>
                <a:latin typeface="+mn-lt"/>
                <a:ea typeface="+mn-ea"/>
                <a:cs typeface="+mn-cs"/>
              </a:rPr>
              <a:t>(impact on trade for local businesses)</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Recreational organisations </a:t>
            </a:r>
            <a:r>
              <a:rPr lang="en-US" sz="1100" kern="1200" dirty="0">
                <a:solidFill>
                  <a:schemeClr val="tx1"/>
                </a:solidFill>
                <a:effectLst/>
                <a:latin typeface="+mn-lt"/>
                <a:ea typeface="+mn-ea"/>
                <a:cs typeface="+mn-cs"/>
              </a:rPr>
              <a:t>(access to forests, such as camping areas, walking tracks, bike tracks, vehicle tracks)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200" dirty="0">
                <a:solidFill>
                  <a:schemeClr val="tx1"/>
                </a:solidFill>
                <a:effectLst/>
                <a:latin typeface="+mn-lt"/>
                <a:ea typeface="+mn-ea"/>
                <a:cs typeface="+mn-cs"/>
              </a:rPr>
              <a:t>Regional Aboriginal communities </a:t>
            </a:r>
            <a:r>
              <a:rPr lang="en-US" sz="1100" kern="1200" dirty="0">
                <a:solidFill>
                  <a:schemeClr val="tx1"/>
                </a:solidFill>
                <a:effectLst/>
                <a:latin typeface="+mn-lt"/>
                <a:ea typeface="+mn-ea"/>
                <a:cs typeface="+mn-cs"/>
              </a:rPr>
              <a:t>(impact on Aboriginal heritage)</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Utility organisations </a:t>
            </a:r>
            <a:r>
              <a:rPr lang="en-US" sz="1100" kern="1200" dirty="0">
                <a:solidFill>
                  <a:schemeClr val="tx1"/>
                </a:solidFill>
                <a:effectLst/>
                <a:latin typeface="+mn-lt"/>
                <a:ea typeface="+mn-ea"/>
                <a:cs typeface="+mn-cs"/>
              </a:rPr>
              <a:t>(impact on assets, such as power poles, power lines, water mains, sewer mains)</a:t>
            </a:r>
          </a:p>
        </p:txBody>
      </p:sp>
      <p:sp>
        <p:nvSpPr>
          <p:cNvPr id="4" name="Footer Placeholder 3"/>
          <p:cNvSpPr>
            <a:spLocks noGrp="1"/>
          </p:cNvSpPr>
          <p:nvPr>
            <p:ph type="ftr" sz="quarter" idx="4"/>
          </p:nvPr>
        </p:nvSpPr>
        <p:spPr/>
        <p:txBody>
          <a:bodyPr/>
          <a:lstStyle/>
          <a:p>
            <a:r>
              <a:rPr lang="en-AU" dirty="0"/>
              <a:t>Version 1.2</a:t>
            </a:r>
          </a:p>
        </p:txBody>
      </p:sp>
      <p:sp>
        <p:nvSpPr>
          <p:cNvPr id="5" name="Slide Number Placeholder 4"/>
          <p:cNvSpPr>
            <a:spLocks noGrp="1"/>
          </p:cNvSpPr>
          <p:nvPr>
            <p:ph type="sldNum" sz="quarter" idx="5"/>
          </p:nvPr>
        </p:nvSpPr>
        <p:spPr/>
        <p:txBody>
          <a:bodyPr/>
          <a:lstStyle/>
          <a:p>
            <a:fld id="{4AF87DC4-25AF-4C5F-B464-D8B0AD8C78D0}" type="slidenum">
              <a:rPr lang="en-AU" smtClean="0"/>
              <a:t>18</a:t>
            </a:fld>
            <a:endParaRPr lang="en-AU" dirty="0"/>
          </a:p>
        </p:txBody>
      </p:sp>
    </p:spTree>
    <p:extLst>
      <p:ext uri="{BB962C8B-B14F-4D97-AF65-F5344CB8AC3E}">
        <p14:creationId xmlns:p14="http://schemas.microsoft.com/office/powerpoint/2010/main" val="58853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kern="1200" dirty="0">
                <a:solidFill>
                  <a:schemeClr val="tx1"/>
                </a:solidFill>
                <a:effectLst/>
                <a:latin typeface="+mn-lt"/>
                <a:ea typeface="+mn-ea"/>
                <a:cs typeface="+mn-cs"/>
              </a:rPr>
              <a:t>Benefits of forest-related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effectLst/>
                <a:latin typeface="+mn-lt"/>
                <a:ea typeface="+mn-ea"/>
                <a:cs typeface="+mn-cs"/>
              </a:rPr>
              <a:t>If forest workers are approached by stakeholders with concerns about forest operations in Tasmania, they may find it helpful to point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number of jobs generated by the industry (including indirect jobs such as mechanics and retail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significant economic contribution that the industry makes to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positive impact that the industry is having on pressing environmental issues (such as climate change).</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19</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68240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This PowerPoint presentation has</a:t>
            </a:r>
            <a:r>
              <a:rPr lang="en-AU" sz="1100" baseline="0" dirty="0"/>
              <a:t> been developed for use with the following contextualised learning and assessment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i="0" baseline="0" dirty="0"/>
              <a:t>Communication for Contractors – Facilitator Guide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i="0" baseline="0" dirty="0"/>
              <a:t>Communication for Contractors – Learner Guide</a:t>
            </a:r>
          </a:p>
        </p:txBody>
      </p:sp>
      <p:sp>
        <p:nvSpPr>
          <p:cNvPr id="4" name="Slide Number Placeholder 3"/>
          <p:cNvSpPr>
            <a:spLocks noGrp="1"/>
          </p:cNvSpPr>
          <p:nvPr>
            <p:ph type="sldNum" sz="quarter" idx="10"/>
          </p:nvPr>
        </p:nvSpPr>
        <p:spPr/>
        <p:txBody>
          <a:bodyPr/>
          <a:lstStyle/>
          <a:p>
            <a:fld id="{4AF87DC4-25AF-4C5F-B464-D8B0AD8C78D0}" type="slidenum">
              <a:rPr lang="en-AU" smtClean="0"/>
              <a:t>2</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349113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kern="1200" dirty="0">
                <a:solidFill>
                  <a:schemeClr val="tx1"/>
                </a:solidFill>
                <a:effectLst/>
                <a:latin typeface="+mn-lt"/>
                <a:ea typeface="+mn-ea"/>
                <a:cs typeface="+mn-cs"/>
              </a:rPr>
              <a:t>Benefits of forest-related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effectLst/>
                <a:latin typeface="+mn-lt"/>
                <a:ea typeface="+mn-ea"/>
                <a:cs typeface="+mn-cs"/>
              </a:rPr>
              <a:t>If forest workers are approached by stakeholders with concerns about forest operations in Tasmania, they may find it helpful to point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number of jobs generated by the industry (including indirect jobs such as mechanics and retail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significant economic contribution that the industry makes to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positive impact that the industry is having on pressing environmental issues (such as climate change).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kern="1200" dirty="0">
                <a:solidFill>
                  <a:schemeClr val="tx1"/>
                </a:solidFill>
                <a:effectLst/>
                <a:latin typeface="+mn-lt"/>
                <a:ea typeface="+mn-ea"/>
                <a:cs typeface="+mn-cs"/>
              </a:rPr>
              <a:t>Please note: Total economic value </a:t>
            </a:r>
            <a:r>
              <a:rPr lang="en-US" sz="1100" kern="1200" dirty="0">
                <a:solidFill>
                  <a:schemeClr val="tx1"/>
                </a:solidFill>
                <a:effectLst/>
                <a:latin typeface="+mn-lt"/>
                <a:ea typeface="+mn-ea"/>
                <a:cs typeface="+mn-cs"/>
              </a:rPr>
              <a:t>includes the direct economic value and flow-on effects.</a:t>
            </a:r>
          </a:p>
        </p:txBody>
      </p:sp>
      <p:sp>
        <p:nvSpPr>
          <p:cNvPr id="4" name="Slide Number Placeholder 3"/>
          <p:cNvSpPr>
            <a:spLocks noGrp="1"/>
          </p:cNvSpPr>
          <p:nvPr>
            <p:ph type="sldNum" sz="quarter" idx="10"/>
          </p:nvPr>
        </p:nvSpPr>
        <p:spPr/>
        <p:txBody>
          <a:bodyPr/>
          <a:lstStyle/>
          <a:p>
            <a:fld id="{4AF87DC4-25AF-4C5F-B464-D8B0AD8C78D0}" type="slidenum">
              <a:rPr lang="en-AU" smtClean="0"/>
              <a:t>20</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61372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kern="1200" dirty="0">
                <a:solidFill>
                  <a:schemeClr val="tx1"/>
                </a:solidFill>
                <a:effectLst/>
                <a:latin typeface="+mn-lt"/>
                <a:ea typeface="+mn-ea"/>
                <a:cs typeface="+mn-cs"/>
              </a:rPr>
              <a:t>Benefits of forest-related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effectLst/>
                <a:latin typeface="+mn-lt"/>
                <a:ea typeface="+mn-ea"/>
                <a:cs typeface="+mn-cs"/>
              </a:rPr>
              <a:t>If forest workers are approached by stakeholders with concerns about forest operations in Tasmania, they may find it helpful to point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number of jobs generated by the industry (including indirect jobs such as mechanics and retail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significant economic contribution that the industry makes to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 positive impact that the industry is having on pressing environmental issues (such as climate change).</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21</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643705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kern="1200" dirty="0">
                <a:solidFill>
                  <a:schemeClr val="tx1"/>
                </a:solidFill>
                <a:effectLst/>
                <a:latin typeface="+mn-lt"/>
                <a:ea typeface="+mn-ea"/>
                <a:cs typeface="+mn-cs"/>
              </a:rPr>
              <a:t>Regulatory requirements</a:t>
            </a:r>
          </a:p>
          <a:p>
            <a:r>
              <a:rPr lang="en-US" sz="1100" kern="1200" dirty="0">
                <a:solidFill>
                  <a:schemeClr val="tx1"/>
                </a:solidFill>
                <a:effectLst/>
                <a:latin typeface="+mn-lt"/>
                <a:ea typeface="+mn-ea"/>
                <a:cs typeface="+mn-cs"/>
              </a:rPr>
              <a:t>People who own land or reside within 100 metres of an operational boundary must be informed of any planned forest operations at least 30 days before start-up.</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This is a regulatory requirement of the Forest Practices Code 2020.</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Forest managers usually send a Notice of Intent (NOI) to let people know when the work is likely to start.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NOIs are not sent to everyone, so people may approach forest workers at the start of an operation with queries or concerns.</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22</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700128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u="none" strike="noStrike" baseline="0" dirty="0"/>
              <a:t>Non-regulatory initiatives</a:t>
            </a:r>
          </a:p>
          <a:p>
            <a:r>
              <a:rPr lang="en-US" sz="1100" kern="1200" dirty="0">
                <a:effectLst/>
                <a:ea typeface="+mn-ea"/>
                <a:cs typeface="+mn-cs"/>
              </a:rPr>
              <a:t>Nearly all forest managers in Tasmania subscribe to an industry initiative known as the ‘good neighbour protocol’.</a:t>
            </a:r>
          </a:p>
          <a:p>
            <a:endParaRPr lang="en-US" sz="1100" kern="1200" dirty="0">
              <a:effectLst/>
              <a:ea typeface="+mn-ea"/>
              <a:cs typeface="+mn-cs"/>
            </a:endParaRPr>
          </a:p>
          <a:p>
            <a:r>
              <a:rPr lang="en-US" sz="1100" kern="1200" dirty="0">
                <a:effectLst/>
                <a:ea typeface="+mn-ea"/>
                <a:cs typeface="+mn-cs"/>
              </a:rPr>
              <a:t>By signing up to this voluntary protocol, forest managers agree to communicate in a positive and respectful manner with their neighbours and local communities.</a:t>
            </a:r>
          </a:p>
          <a:p>
            <a:endParaRPr lang="en-US" sz="1100" kern="1200" dirty="0">
              <a:effectLst/>
              <a:ea typeface="+mn-ea"/>
              <a:cs typeface="+mn-cs"/>
            </a:endParaRPr>
          </a:p>
          <a:p>
            <a:r>
              <a:rPr lang="en-US" sz="1100" kern="1200" dirty="0">
                <a:effectLst/>
                <a:ea typeface="+mn-ea"/>
                <a:cs typeface="+mn-cs"/>
              </a:rPr>
              <a:t>Forest contractors and workers are also expected to communicate appropriately with all neighbouring landowners.</a:t>
            </a:r>
            <a:endParaRPr lang="en-AU" sz="1100" kern="1200" dirty="0">
              <a:effectLs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23</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999863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kern="1200" dirty="0">
                <a:solidFill>
                  <a:schemeClr val="tx1"/>
                </a:solidFill>
                <a:effectLst/>
                <a:latin typeface="+mn-lt"/>
                <a:ea typeface="+mn-ea"/>
                <a:cs typeface="+mn-cs"/>
              </a:rPr>
              <a:t>Communication strategies</a:t>
            </a:r>
          </a:p>
          <a:p>
            <a:r>
              <a:rPr lang="en-US" sz="1100" kern="1200" dirty="0">
                <a:solidFill>
                  <a:schemeClr val="tx1"/>
                </a:solidFill>
                <a:effectLst/>
                <a:latin typeface="+mn-lt"/>
                <a:ea typeface="+mn-ea"/>
                <a:cs typeface="+mn-cs"/>
              </a:rPr>
              <a:t>If a forest worker is approached by someone with concerns about forest operations, there are a number of strategies they can use to avoid a negative interaction:</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listen carefully</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maintain eye contact</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use appropriate language</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use appropriate body language</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be open, positive and respectful</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try to avoid judging the person</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try to imagine how you would feel in their situation (i.e. be empathetic)</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try to personalise the conversation (e.g. let them know if you live locally)</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24</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6435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kern="1200" dirty="0">
                <a:solidFill>
                  <a:schemeClr val="tx1"/>
                </a:solidFill>
                <a:effectLst/>
                <a:latin typeface="+mn-lt"/>
                <a:ea typeface="+mn-ea"/>
                <a:cs typeface="+mn-cs"/>
              </a:rPr>
              <a:t>Alleviation strategies</a:t>
            </a:r>
          </a:p>
          <a:p>
            <a:r>
              <a:rPr lang="en-US" sz="1100" kern="1200" dirty="0">
                <a:solidFill>
                  <a:schemeClr val="tx1"/>
                </a:solidFill>
                <a:effectLst/>
                <a:latin typeface="+mn-lt"/>
                <a:ea typeface="+mn-ea"/>
                <a:cs typeface="+mn-cs"/>
              </a:rPr>
              <a:t>If a forest worker is approached by someone with concerns about forest operations, there are two main strategies they can use to alleviate (ease) the person’s concerns:</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convey their concerns to your bush boss, supervisor or forest manager</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respond to their concerns yourself</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most (if not all) instances, forest workers should take the person’s details and convey their concerns to their bush boss.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Forest workers are </a:t>
            </a:r>
            <a:r>
              <a:rPr lang="en-US" sz="1100" b="1" kern="1200" dirty="0">
                <a:solidFill>
                  <a:schemeClr val="tx1"/>
                </a:solidFill>
                <a:effectLst/>
                <a:latin typeface="+mn-lt"/>
                <a:ea typeface="+mn-ea"/>
                <a:cs typeface="+mn-cs"/>
              </a:rPr>
              <a:t>NOT</a:t>
            </a:r>
            <a:r>
              <a:rPr lang="en-US" sz="1100" kern="1200" dirty="0">
                <a:solidFill>
                  <a:schemeClr val="tx1"/>
                </a:solidFill>
                <a:effectLst/>
                <a:latin typeface="+mn-lt"/>
                <a:ea typeface="+mn-ea"/>
                <a:cs typeface="+mn-cs"/>
              </a:rPr>
              <a:t> required to negotiate with the person or resolve their concerns. This is the forest manager’s responsibility.</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25</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860287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u="none" strike="noStrike" baseline="0" dirty="0"/>
              <a:t>Alleviation strategies</a:t>
            </a:r>
          </a:p>
          <a:p>
            <a:r>
              <a:rPr lang="en-US" sz="1100" kern="1200" dirty="0">
                <a:effectLst/>
                <a:ea typeface="+mn-ea"/>
                <a:cs typeface="+mn-cs"/>
              </a:rPr>
              <a:t>If someone arrives on-site with a query but refuses to give their details, forest workers can always point them to the signage at the site’s entrance.</a:t>
            </a:r>
          </a:p>
          <a:p>
            <a:endParaRPr lang="en-US" sz="1100" kern="1200" dirty="0">
              <a:effectLst/>
              <a:ea typeface="+mn-ea"/>
              <a:cs typeface="+mn-cs"/>
            </a:endParaRPr>
          </a:p>
          <a:p>
            <a:r>
              <a:rPr lang="en-US" sz="1100" kern="1200" dirty="0">
                <a:effectLst/>
                <a:ea typeface="+mn-ea"/>
                <a:cs typeface="+mn-cs"/>
              </a:rPr>
              <a:t>There should be a contact number for the forest manager on one of the signs.</a:t>
            </a:r>
          </a:p>
          <a:p>
            <a:endParaRPr lang="en-US" sz="1100" kern="1200" dirty="0">
              <a:effectLst/>
              <a:ea typeface="+mn-ea"/>
              <a:cs typeface="+mn-cs"/>
            </a:endParaRPr>
          </a:p>
          <a:p>
            <a:r>
              <a:rPr lang="en-US" sz="1100" kern="1200" dirty="0">
                <a:effectLst/>
                <a:ea typeface="+mn-ea"/>
                <a:cs typeface="+mn-cs"/>
              </a:rPr>
              <a:t>If the person is uncomfortable sharing their contact details (or they don’t have time to wait for a response), they can call the forest manager directly.</a:t>
            </a:r>
            <a:endParaRPr lang="en-AU" sz="1100" kern="1200" dirty="0">
              <a:effectLs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26</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2598877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latin typeface="+mn-lt"/>
                <a:ea typeface="+mn-ea"/>
                <a:cs typeface="+mn-cs"/>
              </a:rPr>
              <a:t>This topic is aligned to </a:t>
            </a:r>
            <a:r>
              <a:rPr lang="en-AU" sz="1100" i="1" kern="1200" dirty="0">
                <a:solidFill>
                  <a:schemeClr val="tx1"/>
                </a:solidFill>
                <a:effectLst/>
                <a:latin typeface="+mn-lt"/>
                <a:ea typeface="+mn-ea"/>
                <a:cs typeface="+mn-cs"/>
              </a:rPr>
              <a:t>Element 2: </a:t>
            </a:r>
            <a:r>
              <a:rPr lang="fr-FR" sz="1100" i="1" kern="1200" dirty="0">
                <a:solidFill>
                  <a:schemeClr val="tx1"/>
                </a:solidFill>
                <a:effectLst/>
                <a:latin typeface="+mn-lt"/>
                <a:ea typeface="+mn-ea"/>
                <a:cs typeface="+mn-cs"/>
              </a:rPr>
              <a:t>Utilise communication and engagement strategies</a:t>
            </a:r>
            <a:r>
              <a:rPr lang="en-AU" sz="1100" kern="1200" dirty="0">
                <a:solidFill>
                  <a:schemeClr val="tx1"/>
                </a:solidFill>
                <a:effectLst/>
                <a:latin typeface="+mn-lt"/>
                <a:ea typeface="+mn-ea"/>
                <a:cs typeface="+mn-cs"/>
              </a:rPr>
              <a:t>.</a:t>
            </a:r>
          </a:p>
          <a:p>
            <a:endParaRPr lang="en-AU" sz="1100" kern="1200" dirty="0">
              <a:solidFill>
                <a:schemeClr val="tx1"/>
              </a:solidFill>
              <a:effectLst/>
              <a:latin typeface="+mn-lt"/>
              <a:ea typeface="+mn-ea"/>
              <a:cs typeface="+mn-cs"/>
            </a:endParaRPr>
          </a:p>
          <a:p>
            <a:r>
              <a:rPr lang="en-AU" sz="1100" kern="1200" dirty="0">
                <a:solidFill>
                  <a:schemeClr val="tx1"/>
                </a:solidFill>
                <a:effectLst/>
                <a:latin typeface="+mn-lt"/>
                <a:ea typeface="+mn-ea"/>
                <a:cs typeface="+mn-cs"/>
              </a:rPr>
              <a:t>It also covers some foundation skills and knowledge/performance evidence components.</a:t>
            </a:r>
            <a:endParaRPr lang="en-AU" sz="1100" b="0" i="0" u="none" strike="noStrike" kern="1200" baseline="0" dirty="0">
              <a:solidFill>
                <a:schemeClr val="tx1"/>
              </a:solidFill>
              <a:latin typeface="+mn-lt"/>
              <a:ea typeface="+mn-ea"/>
              <a:cs typeface="+mn-cs"/>
            </a:endParaRPr>
          </a:p>
          <a:p>
            <a:endParaRPr lang="en-AU"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Forest workers have a key role to play in communicating with stakeholders at forest worksites and in public settings.</a:t>
            </a:r>
            <a:endParaRPr lang="en-AU" sz="11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27</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090579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kern="1200" dirty="0">
                <a:solidFill>
                  <a:schemeClr val="tx1"/>
                </a:solidFill>
                <a:effectLst/>
                <a:latin typeface="+mn-lt"/>
                <a:ea typeface="+mn-ea"/>
                <a:cs typeface="+mn-cs"/>
              </a:rPr>
              <a:t>Engage with stakeholders</a:t>
            </a:r>
          </a:p>
          <a:p>
            <a:r>
              <a:rPr lang="en-US" sz="1100" kern="1200" dirty="0">
                <a:solidFill>
                  <a:schemeClr val="tx1"/>
                </a:solidFill>
                <a:effectLst/>
                <a:latin typeface="+mn-lt"/>
                <a:ea typeface="+mn-ea"/>
                <a:cs typeface="+mn-cs"/>
              </a:rPr>
              <a:t>Before forest workers engage with anyone, they must ensure the setting is safe.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example, if trail bike riders accidentally venture onto a worksite, forest workers will need to follow the site’s ‘unauthorised entry’ procedure (e.g. stop work and secure equipment) before they can engage with the riders.</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28</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458771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ea typeface="+mn-ea"/>
                <a:cs typeface="+mn-cs"/>
              </a:rPr>
              <a:t>If a forest worker is approached by someone with concerns about forest operations, they will need to understand what the person is trying to tell them, because they’ll have to pass this on to their bush boss. When stakeholders feel they are being heard, they’ll be more likely to engage with forest workers in a respectful manner.</a:t>
            </a:r>
          </a:p>
          <a:p>
            <a:endParaRPr lang="en-US" sz="1100" kern="1200" dirty="0">
              <a:solidFill>
                <a:schemeClr val="tx1"/>
              </a:solidFill>
              <a:effectLst/>
              <a:ea typeface="+mn-ea"/>
              <a:cs typeface="+mn-cs"/>
            </a:endParaRPr>
          </a:p>
          <a:p>
            <a:r>
              <a:rPr lang="en-US" sz="1100" i="1" kern="1200" dirty="0">
                <a:solidFill>
                  <a:schemeClr val="tx1"/>
                </a:solidFill>
                <a:effectLst/>
                <a:ea typeface="+mn-ea"/>
                <a:cs typeface="+mn-cs"/>
              </a:rPr>
              <a:t>Listen carefully</a:t>
            </a:r>
          </a:p>
          <a:p>
            <a:pPr marL="171450" indent="-171450">
              <a:buFont typeface="Arial" panose="020B0604020202020204" pitchFamily="34" charset="0"/>
              <a:buChar char="•"/>
            </a:pPr>
            <a:r>
              <a:rPr lang="en-US" sz="1100" kern="1200" dirty="0">
                <a:solidFill>
                  <a:schemeClr val="tx1"/>
                </a:solidFill>
                <a:effectLst/>
                <a:ea typeface="+mn-ea"/>
                <a:cs typeface="+mn-cs"/>
              </a:rPr>
              <a:t>Listen carefully to what they are saying</a:t>
            </a:r>
          </a:p>
          <a:p>
            <a:pPr marL="171450" indent="-171450">
              <a:buFont typeface="Arial" panose="020B0604020202020204" pitchFamily="34" charset="0"/>
              <a:buChar char="•"/>
            </a:pPr>
            <a:r>
              <a:rPr lang="en-US" sz="1100" kern="1200" dirty="0">
                <a:solidFill>
                  <a:schemeClr val="tx1"/>
                </a:solidFill>
                <a:effectLst/>
                <a:ea typeface="+mn-ea"/>
                <a:cs typeface="+mn-cs"/>
              </a:rPr>
              <a:t>Focus more on the crux of their concern and less on the terms they are using</a:t>
            </a:r>
          </a:p>
          <a:p>
            <a:pPr marL="171450" indent="-171450">
              <a:buFont typeface="Arial" panose="020B0604020202020204" pitchFamily="34" charset="0"/>
              <a:buChar char="•"/>
            </a:pPr>
            <a:r>
              <a:rPr lang="en-US" sz="1100" kern="1200" dirty="0">
                <a:solidFill>
                  <a:schemeClr val="tx1"/>
                </a:solidFill>
                <a:effectLst/>
                <a:ea typeface="+mn-ea"/>
                <a:cs typeface="+mn-cs"/>
              </a:rPr>
              <a:t>For example, if they say: ‘I can’t sleep’, they’re probably concerned about noise levels</a:t>
            </a:r>
          </a:p>
          <a:p>
            <a:endParaRPr lang="en-US" sz="1100" kern="1200" dirty="0">
              <a:solidFill>
                <a:schemeClr val="tx1"/>
              </a:solidFill>
              <a:effectLst/>
              <a:ea typeface="+mn-ea"/>
              <a:cs typeface="+mn-cs"/>
            </a:endParaRPr>
          </a:p>
          <a:p>
            <a:r>
              <a:rPr lang="en-US" sz="1100" i="1" kern="1200" dirty="0">
                <a:solidFill>
                  <a:schemeClr val="tx1"/>
                </a:solidFill>
                <a:effectLst/>
                <a:ea typeface="+mn-ea"/>
                <a:cs typeface="+mn-cs"/>
              </a:rPr>
              <a:t>Ask them questions</a:t>
            </a:r>
          </a:p>
          <a:p>
            <a:pPr marL="171450" indent="-171450">
              <a:buFont typeface="Arial" panose="020B0604020202020204" pitchFamily="34" charset="0"/>
              <a:buChar char="•"/>
            </a:pPr>
            <a:r>
              <a:rPr lang="en-US" sz="1100" kern="1200" dirty="0">
                <a:solidFill>
                  <a:schemeClr val="tx1"/>
                </a:solidFill>
                <a:effectLst/>
                <a:ea typeface="+mn-ea"/>
                <a:cs typeface="+mn-cs"/>
              </a:rPr>
              <a:t>If you’re not 100% sure what they are saying, ask simple questions to clarify their concern</a:t>
            </a:r>
          </a:p>
          <a:p>
            <a:pPr marL="171450" indent="-171450">
              <a:buFont typeface="Arial" panose="020B0604020202020204" pitchFamily="34" charset="0"/>
              <a:buChar char="•"/>
            </a:pPr>
            <a:r>
              <a:rPr lang="en-US" sz="1100" kern="1200" dirty="0">
                <a:solidFill>
                  <a:schemeClr val="tx1"/>
                </a:solidFill>
                <a:effectLst/>
                <a:ea typeface="+mn-ea"/>
                <a:cs typeface="+mn-cs"/>
              </a:rPr>
              <a:t>For example, you may ask: ‘Are you unable to sleep because of the noise?’</a:t>
            </a:r>
          </a:p>
          <a:p>
            <a:endParaRPr lang="en-US" sz="1100" kern="1200" dirty="0">
              <a:solidFill>
                <a:schemeClr val="tx1"/>
              </a:solidFill>
              <a:effectLst/>
              <a:ea typeface="+mn-ea"/>
              <a:cs typeface="+mn-cs"/>
            </a:endParaRPr>
          </a:p>
          <a:p>
            <a:r>
              <a:rPr lang="en-US" sz="1100" i="1" kern="1200" dirty="0">
                <a:solidFill>
                  <a:schemeClr val="tx1"/>
                </a:solidFill>
                <a:effectLst/>
                <a:ea typeface="+mn-ea"/>
                <a:cs typeface="+mn-cs"/>
              </a:rPr>
              <a:t>Rephrase their concern</a:t>
            </a:r>
          </a:p>
          <a:p>
            <a:pPr marL="171450" indent="-171450">
              <a:buFont typeface="Arial" panose="020B0604020202020204" pitchFamily="34" charset="0"/>
              <a:buChar char="•"/>
            </a:pPr>
            <a:r>
              <a:rPr lang="en-US" sz="1100" kern="1200" dirty="0">
                <a:solidFill>
                  <a:schemeClr val="tx1"/>
                </a:solidFill>
                <a:effectLst/>
                <a:ea typeface="+mn-ea"/>
                <a:cs typeface="+mn-cs"/>
              </a:rPr>
              <a:t>When you understand their concern, rephrase it and say it back to them (out loud)</a:t>
            </a:r>
          </a:p>
          <a:p>
            <a:pPr marL="345600" lvl="1" indent="-171450">
              <a:buFont typeface="Arial" panose="020B0604020202020204" pitchFamily="34" charset="0"/>
              <a:buChar char="•"/>
            </a:pPr>
            <a:r>
              <a:rPr lang="en-US" sz="1100" kern="1200" dirty="0">
                <a:solidFill>
                  <a:schemeClr val="tx1"/>
                </a:solidFill>
                <a:effectLst/>
                <a:ea typeface="+mn-ea"/>
                <a:cs typeface="+mn-cs"/>
              </a:rPr>
              <a:t>‘So just to clarify, you want to make a complaint about the noise?’</a:t>
            </a:r>
          </a:p>
          <a:p>
            <a:pPr marL="345600" lvl="1" indent="-171450">
              <a:buFont typeface="Arial" panose="020B0604020202020204" pitchFamily="34" charset="0"/>
              <a:buChar char="•"/>
            </a:pPr>
            <a:r>
              <a:rPr lang="en-US" sz="1100" kern="1200" dirty="0">
                <a:solidFill>
                  <a:schemeClr val="tx1"/>
                </a:solidFill>
                <a:effectLst/>
                <a:ea typeface="+mn-ea"/>
                <a:cs typeface="+mn-cs"/>
              </a:rPr>
              <a:t>‘So just to clarify, you want to know if chemicals are being used on-site?’</a:t>
            </a:r>
          </a:p>
          <a:p>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Accuracy is critical here. If they are happy with the way you’ve rephrased their concern, you can pass it on to your bush boss (along with their details).</a:t>
            </a:r>
          </a:p>
        </p:txBody>
      </p:sp>
      <p:sp>
        <p:nvSpPr>
          <p:cNvPr id="4" name="Slide Number Placeholder 3"/>
          <p:cNvSpPr>
            <a:spLocks noGrp="1"/>
          </p:cNvSpPr>
          <p:nvPr>
            <p:ph type="sldNum" sz="quarter" idx="10"/>
          </p:nvPr>
        </p:nvSpPr>
        <p:spPr/>
        <p:txBody>
          <a:bodyPr/>
          <a:lstStyle/>
          <a:p>
            <a:fld id="{4AF87DC4-25AF-4C5F-B464-D8B0AD8C78D0}" type="slidenum">
              <a:rPr lang="en-AU" smtClean="0"/>
              <a:t>29</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254251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effectLst/>
                <a:latin typeface="Calibri" panose="020F0502020204030204" pitchFamily="34" charset="0"/>
                <a:ea typeface="Calibri" panose="020F0502020204030204" pitchFamily="34" charset="0"/>
                <a:cs typeface="Times New Roman" panose="02020603050405020304" pitchFamily="18" charset="0"/>
              </a:rPr>
              <a:t>This topic is aligned to the </a:t>
            </a:r>
            <a:r>
              <a:rPr lang="en-AU" sz="1100" i="1" dirty="0">
                <a:effectLst/>
                <a:latin typeface="Calibri" panose="020F0502020204030204" pitchFamily="34" charset="0"/>
                <a:ea typeface="Calibri" panose="020F0502020204030204" pitchFamily="34" charset="0"/>
                <a:cs typeface="Times New Roman" panose="02020603050405020304" pitchFamily="18" charset="0"/>
              </a:rPr>
              <a:t>knowledge evidence</a:t>
            </a:r>
            <a:r>
              <a:rPr lang="en-AU" sz="1100" dirty="0">
                <a:effectLst/>
                <a:latin typeface="Calibri" panose="020F0502020204030204" pitchFamily="34" charset="0"/>
                <a:ea typeface="Calibri" panose="020F0502020204030204" pitchFamily="34" charset="0"/>
                <a:cs typeface="Times New Roman" panose="02020603050405020304" pitchFamily="18" charset="0"/>
              </a:rPr>
              <a:t> component of the unit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FWPHARXXX Communicate effectively with public members or stakeholders concerned about industry practices</a:t>
            </a:r>
            <a:r>
              <a:rPr lang="en-AU" sz="1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effectLst/>
                <a:latin typeface="Calibri" panose="020F0502020204030204" pitchFamily="34" charset="0"/>
                <a:ea typeface="Calibri" panose="020F0502020204030204" pitchFamily="34" charset="0"/>
                <a:cs typeface="Times New Roman" panose="02020603050405020304" pitchFamily="18" charset="0"/>
              </a:rPr>
              <a:t>It covers the key elements of public relations that a </a:t>
            </a:r>
            <a:r>
              <a:rPr lang="en-US" sz="1100" dirty="0">
                <a:effectLst/>
                <a:latin typeface="Calibri" panose="020F0502020204030204" pitchFamily="34" charset="0"/>
                <a:ea typeface="Calibri" panose="020F0502020204030204" pitchFamily="34" charset="0"/>
                <a:cs typeface="Times New Roman" panose="02020603050405020304" pitchFamily="18" charset="0"/>
              </a:rPr>
              <a:t>forest worker needs to understand in order to communicate with external stakeholders in Tasmania’s forest industry</a:t>
            </a:r>
            <a:r>
              <a:rPr lang="en-AU" sz="1100" dirty="0">
                <a:effectLst/>
                <a:latin typeface="Calibri" panose="020F0502020204030204" pitchFamily="34" charset="0"/>
                <a:ea typeface="Calibri" panose="020F0502020204030204" pitchFamily="34" charset="0"/>
                <a:cs typeface="Times New Roman" panose="02020603050405020304" pitchFamily="18" charset="0"/>
              </a:rPr>
              <a:t>.</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3</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406135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kern="1200" dirty="0">
                <a:solidFill>
                  <a:schemeClr val="tx1"/>
                </a:solidFill>
                <a:effectLst/>
                <a:latin typeface="+mn-lt"/>
                <a:ea typeface="+mn-ea"/>
                <a:cs typeface="+mn-cs"/>
              </a:rPr>
              <a:t>Conveying a question</a:t>
            </a:r>
          </a:p>
          <a:p>
            <a:r>
              <a:rPr lang="en-US" sz="1100" kern="1200" dirty="0">
                <a:solidFill>
                  <a:schemeClr val="tx1"/>
                </a:solidFill>
                <a:effectLst/>
                <a:latin typeface="+mn-lt"/>
                <a:ea typeface="+mn-ea"/>
                <a:cs typeface="+mn-cs"/>
              </a:rPr>
              <a:t>Forest workers are </a:t>
            </a:r>
            <a:r>
              <a:rPr lang="en-US" sz="1100" b="1" kern="1200" dirty="0">
                <a:solidFill>
                  <a:schemeClr val="tx1"/>
                </a:solidFill>
                <a:effectLst/>
                <a:latin typeface="+mn-lt"/>
                <a:ea typeface="+mn-ea"/>
                <a:cs typeface="+mn-cs"/>
              </a:rPr>
              <a:t>NOT</a:t>
            </a:r>
            <a:r>
              <a:rPr lang="en-US" sz="1100" kern="1200" dirty="0">
                <a:solidFill>
                  <a:schemeClr val="tx1"/>
                </a:solidFill>
                <a:effectLst/>
                <a:latin typeface="+mn-lt"/>
                <a:ea typeface="+mn-ea"/>
                <a:cs typeface="+mn-cs"/>
              </a:rPr>
              <a:t> expected to answer questions from stakeholders, regardless of whether a person turns up on-site, stops them in the street or engages with them online.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They may be asking about operating times, cartage routes, chemical spraying areas or planned burns, and forest workers may not have the most up-to-date information on these topics.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Forest workers simply need to take the person’s details and assure them they will pass on the question to their bush boss. And they must follow through on this!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They’ll need to gather the person’s name and phone number at a minimum, and possibly their home address.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bush boss will log the interaction and forward the person’s details to the forest manager, who will then contact them with an accurate response.</a:t>
            </a: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30</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52676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strike="noStrike" baseline="0" dirty="0"/>
              <a:t>Responding to a question</a:t>
            </a:r>
          </a:p>
          <a:p>
            <a:r>
              <a:rPr lang="en-US" sz="1100" b="0" i="0" u="none" strike="noStrike" baseline="0" dirty="0"/>
              <a:t>If forest workers feel they can respond to a person’s question themselves, there are a number of strategies they can use to ensure the interaction is positive:</a:t>
            </a:r>
          </a:p>
          <a:p>
            <a:pPr marL="172800" indent="-172800">
              <a:buFont typeface="Arial" panose="020B0604020202020204" pitchFamily="34" charset="0"/>
              <a:buChar char="•"/>
            </a:pPr>
            <a:r>
              <a:rPr lang="en-US" sz="1100" b="0" i="0" u="none" strike="noStrike" baseline="0" dirty="0"/>
              <a:t>explain their role at the worksite</a:t>
            </a:r>
          </a:p>
          <a:p>
            <a:pPr marL="172800" indent="-172800">
              <a:buFont typeface="Arial" panose="020B0604020202020204" pitchFamily="34" charset="0"/>
              <a:buChar char="•"/>
            </a:pPr>
            <a:r>
              <a:rPr lang="en-US" sz="1100" b="0" i="0" u="none" strike="noStrike" baseline="0" dirty="0"/>
              <a:t>value themselves and their industry experience</a:t>
            </a:r>
          </a:p>
          <a:p>
            <a:pPr marL="172800" indent="-172800">
              <a:buFont typeface="Arial" panose="020B0604020202020204" pitchFamily="34" charset="0"/>
              <a:buChar char="•"/>
            </a:pPr>
            <a:r>
              <a:rPr lang="en-US" sz="1100" b="0" i="0" u="none" strike="noStrike" baseline="0" dirty="0"/>
              <a:t>provide a clear, honest and accurate response</a:t>
            </a:r>
          </a:p>
          <a:p>
            <a:pPr marL="172800" indent="-172800">
              <a:buFont typeface="Arial" panose="020B0604020202020204" pitchFamily="34" charset="0"/>
              <a:buChar char="•"/>
            </a:pPr>
            <a:r>
              <a:rPr lang="en-US" sz="1100" b="0" i="0" u="none" strike="noStrike" baseline="0" dirty="0"/>
              <a:t>only respond within their area of responsibility</a:t>
            </a:r>
          </a:p>
          <a:p>
            <a:pPr marL="172800" indent="-172800">
              <a:buFont typeface="Arial" panose="020B0604020202020204" pitchFamily="34" charset="0"/>
              <a:buChar char="•"/>
            </a:pPr>
            <a:r>
              <a:rPr lang="en-AU" sz="1100" b="0" i="0" u="none" strike="noStrike" baseline="0" dirty="0"/>
              <a:t>only respond with facts</a:t>
            </a:r>
          </a:p>
          <a:p>
            <a:pPr marL="172800" indent="-172800">
              <a:buFont typeface="Arial" panose="020B0604020202020204" pitchFamily="34" charset="0"/>
              <a:buChar char="•"/>
            </a:pPr>
            <a:r>
              <a:rPr lang="en-US" sz="1100" b="0" i="0" u="none" strike="noStrike" baseline="0" dirty="0"/>
              <a:t>do not respond with opinions</a:t>
            </a:r>
          </a:p>
          <a:p>
            <a:endParaRPr lang="en-AU" sz="1100" b="0" i="0" u="none" strike="noStrike" baseline="0" dirty="0"/>
          </a:p>
          <a:p>
            <a:r>
              <a:rPr lang="en-US" sz="1100" b="0" i="0" u="none" strike="noStrike" baseline="0" dirty="0"/>
              <a:t>Forest workers should only respond to a person’s questions if they are 100% certain their facts are accurate.</a:t>
            </a:r>
          </a:p>
          <a:p>
            <a:endParaRPr lang="en-AU" sz="1100" b="0" i="0" u="none" strike="noStrike" baseline="0" dirty="0"/>
          </a:p>
          <a:p>
            <a:r>
              <a:rPr lang="en-US" sz="1100" b="0" i="0" u="none" strike="noStrike" baseline="0" dirty="0"/>
              <a:t>They must inform their bush boss when they engage with stakeholders, as these interactions need to be logged with the forest manager.</a:t>
            </a:r>
            <a:endParaRPr lang="en-AU" sz="1100" kern="1200" dirty="0">
              <a:effectLs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31</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393554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kern="1200" dirty="0">
                <a:solidFill>
                  <a:schemeClr val="tx1"/>
                </a:solidFill>
                <a:effectLst/>
                <a:latin typeface="+mn-lt"/>
                <a:ea typeface="+mn-ea"/>
                <a:cs typeface="+mn-cs"/>
              </a:rPr>
              <a:t>Ease the concerns of stakeholders</a:t>
            </a:r>
          </a:p>
          <a:p>
            <a:r>
              <a:rPr lang="en-US" sz="1100" kern="1200" dirty="0">
                <a:solidFill>
                  <a:schemeClr val="tx1"/>
                </a:solidFill>
                <a:effectLst/>
                <a:latin typeface="+mn-lt"/>
                <a:ea typeface="+mn-ea"/>
                <a:cs typeface="+mn-cs"/>
              </a:rPr>
              <a:t>Forest workers may be approached by people who feel very strongly about a specific forest operation.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They may be very defensive and aggressive, and this may lead to a difficult verbal situation.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There are two strategies that forest workers can use in difficult verbal situations:</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focus on the issue, not the person</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step away from the situation</a:t>
            </a:r>
          </a:p>
        </p:txBody>
      </p:sp>
      <p:sp>
        <p:nvSpPr>
          <p:cNvPr id="4" name="Slide Number Placeholder 3"/>
          <p:cNvSpPr>
            <a:spLocks noGrp="1"/>
          </p:cNvSpPr>
          <p:nvPr>
            <p:ph type="sldNum" sz="quarter" idx="10"/>
          </p:nvPr>
        </p:nvSpPr>
        <p:spPr/>
        <p:txBody>
          <a:bodyPr/>
          <a:lstStyle/>
          <a:p>
            <a:fld id="{4AF87DC4-25AF-4C5F-B464-D8B0AD8C78D0}" type="slidenum">
              <a:rPr lang="en-AU" smtClean="0"/>
              <a:t>32</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064494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Focus on the issue, not the person</a:t>
            </a:r>
          </a:p>
          <a:p>
            <a:r>
              <a:rPr lang="en-US" sz="1100" dirty="0"/>
              <a:t>If forest workers finds themselves in difficult verbal situations with people who feel strongly about forest activities, they can try working through the following steps:</a:t>
            </a:r>
          </a:p>
          <a:p>
            <a:pPr marL="171450" indent="-171450">
              <a:buFont typeface="Arial" panose="020B0604020202020204" pitchFamily="34" charset="0"/>
              <a:buChar char="•"/>
            </a:pPr>
            <a:r>
              <a:rPr lang="en-US" sz="1100" dirty="0"/>
              <a:t>confirm that their safety is not at risk</a:t>
            </a:r>
          </a:p>
          <a:p>
            <a:pPr marL="171450" indent="-171450">
              <a:buFont typeface="Arial" panose="020B0604020202020204" pitchFamily="34" charset="0"/>
              <a:buChar char="•"/>
            </a:pPr>
            <a:r>
              <a:rPr lang="en-US" sz="1100" dirty="0"/>
              <a:t>remain calm and objective (both parties)</a:t>
            </a:r>
          </a:p>
          <a:p>
            <a:pPr marL="171450" indent="-171450">
              <a:buFont typeface="Arial" panose="020B0604020202020204" pitchFamily="34" charset="0"/>
              <a:buChar char="•"/>
            </a:pPr>
            <a:r>
              <a:rPr lang="en-US" sz="1100" dirty="0"/>
              <a:t>focus on the issues, and not on each other</a:t>
            </a:r>
          </a:p>
          <a:p>
            <a:pPr marL="171450" indent="-171450">
              <a:buFont typeface="Arial" panose="020B0604020202020204" pitchFamily="34" charset="0"/>
              <a:buChar char="•"/>
            </a:pPr>
            <a:r>
              <a:rPr lang="en-US" sz="1100" dirty="0"/>
              <a:t>agree to disagree (if necessary)</a:t>
            </a:r>
          </a:p>
          <a:p>
            <a:pPr marL="171450" indent="-171450">
              <a:buFont typeface="Arial" panose="020B0604020202020204" pitchFamily="34" charset="0"/>
              <a:buChar char="•"/>
            </a:pPr>
            <a:r>
              <a:rPr lang="en-US" sz="1100" dirty="0"/>
              <a:t>share the positive aspects of forestry, such as:</a:t>
            </a:r>
          </a:p>
          <a:p>
            <a:pPr marL="345600" lvl="1" indent="-171450">
              <a:buFont typeface="Arial" panose="020B0604020202020204" pitchFamily="34" charset="0"/>
              <a:buChar char="•"/>
            </a:pPr>
            <a:r>
              <a:rPr lang="en-US" sz="1100" dirty="0"/>
              <a:t>the mandatory use of forest practices plans</a:t>
            </a:r>
          </a:p>
          <a:p>
            <a:pPr marL="345600" lvl="1" indent="-171450">
              <a:buFont typeface="Arial" panose="020B0604020202020204" pitchFamily="34" charset="0"/>
              <a:buChar char="•"/>
            </a:pPr>
            <a:r>
              <a:rPr lang="en-US" sz="1100" dirty="0"/>
              <a:t>the regulatory focus on environmental care</a:t>
            </a:r>
          </a:p>
          <a:p>
            <a:pPr marL="345600" lvl="1" indent="-171450">
              <a:buFont typeface="Arial" panose="020B0604020202020204" pitchFamily="34" charset="0"/>
              <a:buChar char="•"/>
            </a:pPr>
            <a:r>
              <a:rPr lang="en-US" sz="1100" dirty="0"/>
              <a:t>the ratio of plantations and re-growth forests</a:t>
            </a:r>
          </a:p>
          <a:p>
            <a:pPr marL="345600" lvl="1" indent="-171450">
              <a:buFont typeface="Arial" panose="020B0604020202020204" pitchFamily="34" charset="0"/>
              <a:buChar char="•"/>
            </a:pPr>
            <a:r>
              <a:rPr lang="en-US" sz="1100" dirty="0"/>
              <a:t>the importance of forest certification</a:t>
            </a:r>
          </a:p>
          <a:p>
            <a:pPr marL="345600" lvl="1" indent="-171450">
              <a:buFont typeface="Arial" panose="020B0604020202020204" pitchFamily="34" charset="0"/>
              <a:buChar char="•"/>
            </a:pPr>
            <a:r>
              <a:rPr lang="en-US" sz="1100" dirty="0"/>
              <a:t>the growing demand for wood-based products sourced from sustainably managed forests</a:t>
            </a:r>
            <a:endParaRPr lang="en-AU" sz="1100" dirty="0"/>
          </a:p>
          <a:p>
            <a:pPr marL="0" indent="0">
              <a:buFont typeface="Arial" panose="020B0604020202020204" pitchFamily="34" charset="0"/>
              <a:buNone/>
            </a:pPr>
            <a:endParaRPr lang="en-AU" sz="1100" kern="1200" dirty="0">
              <a:solidFill>
                <a:schemeClr val="tx1"/>
              </a:solidFill>
              <a:effectLst/>
              <a:latin typeface="+mn-lt"/>
              <a:ea typeface="+mn-ea"/>
              <a:cs typeface="+mn-cs"/>
            </a:endParaRPr>
          </a:p>
          <a:p>
            <a:r>
              <a:rPr lang="en-US" sz="1100" i="1" kern="1200" dirty="0">
                <a:solidFill>
                  <a:schemeClr val="tx1"/>
                </a:solidFill>
                <a:effectLst/>
                <a:latin typeface="+mn-lt"/>
                <a:ea typeface="+mn-ea"/>
                <a:cs typeface="+mn-cs"/>
              </a:rPr>
              <a:t>Step away from the situation</a:t>
            </a:r>
          </a:p>
          <a:p>
            <a:r>
              <a:rPr lang="en-US" sz="1100" kern="1200" dirty="0">
                <a:solidFill>
                  <a:schemeClr val="tx1"/>
                </a:solidFill>
                <a:effectLst/>
                <a:latin typeface="+mn-lt"/>
                <a:ea typeface="+mn-ea"/>
                <a:cs typeface="+mn-cs"/>
              </a:rPr>
              <a:t>In 2017, the union for retail workers in Australia launched the </a:t>
            </a:r>
            <a:r>
              <a:rPr lang="en-US" sz="1100" i="1" kern="1200" dirty="0">
                <a:solidFill>
                  <a:schemeClr val="tx1"/>
                </a:solidFill>
                <a:effectLst/>
                <a:latin typeface="+mn-lt"/>
                <a:ea typeface="+mn-ea"/>
                <a:cs typeface="+mn-cs"/>
              </a:rPr>
              <a:t>No One Deserves a Serve </a:t>
            </a:r>
            <a:r>
              <a:rPr lang="en-US" sz="1100" kern="1200" dirty="0">
                <a:solidFill>
                  <a:schemeClr val="tx1"/>
                </a:solidFill>
                <a:effectLst/>
                <a:latin typeface="+mn-lt"/>
                <a:ea typeface="+mn-ea"/>
                <a:cs typeface="+mn-cs"/>
              </a:rPr>
              <a:t>campaign to raise awareness of the abusive behaviours that retail workers face every day:</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there’s no excuse for verbal abuse</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if a member of the public verbally abuses you at a worksite, in the street or online, step away from the situation and let your bush boss know</a:t>
            </a:r>
            <a:endParaRPr lang="en-AU" sz="11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AU" dirty="0"/>
              <a:t>Version 1.2</a:t>
            </a:r>
          </a:p>
        </p:txBody>
      </p:sp>
      <p:sp>
        <p:nvSpPr>
          <p:cNvPr id="5" name="Slide Number Placeholder 4"/>
          <p:cNvSpPr>
            <a:spLocks noGrp="1"/>
          </p:cNvSpPr>
          <p:nvPr>
            <p:ph type="sldNum" sz="quarter" idx="5"/>
          </p:nvPr>
        </p:nvSpPr>
        <p:spPr/>
        <p:txBody>
          <a:bodyPr/>
          <a:lstStyle/>
          <a:p>
            <a:fld id="{4AF87DC4-25AF-4C5F-B464-D8B0AD8C78D0}" type="slidenum">
              <a:rPr lang="en-AU" smtClean="0"/>
              <a:t>33</a:t>
            </a:fld>
            <a:endParaRPr lang="en-AU" dirty="0"/>
          </a:p>
        </p:txBody>
      </p:sp>
    </p:spTree>
    <p:extLst>
      <p:ext uri="{BB962C8B-B14F-4D97-AF65-F5344CB8AC3E}">
        <p14:creationId xmlns:p14="http://schemas.microsoft.com/office/powerpoint/2010/main" val="3298972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Follow workplace procedures</a:t>
            </a:r>
          </a:p>
          <a:p>
            <a:r>
              <a:rPr lang="en-US" sz="1100" dirty="0"/>
              <a:t>There will be times when forest workers encounter people on-site who feel very strongly about forest practices, and they will not be able to ease their concerns.</a:t>
            </a:r>
          </a:p>
          <a:p>
            <a:endParaRPr lang="en-US" sz="1100" dirty="0"/>
          </a:p>
          <a:p>
            <a:r>
              <a:rPr lang="en-US" sz="1100" dirty="0"/>
              <a:t>In these situations, forest workers must follow the site’s ‘unauthorised entry’ procedure:</a:t>
            </a:r>
          </a:p>
          <a:p>
            <a:pPr marL="171450" indent="-171450">
              <a:buFont typeface="Arial" panose="020B0604020202020204" pitchFamily="34" charset="0"/>
              <a:buChar char="•"/>
            </a:pPr>
            <a:r>
              <a:rPr lang="en-US" sz="1100" dirty="0"/>
              <a:t>cease all activity</a:t>
            </a:r>
          </a:p>
          <a:p>
            <a:pPr marL="171450" indent="-171450">
              <a:buFont typeface="Arial" panose="020B0604020202020204" pitchFamily="34" charset="0"/>
              <a:buChar char="•"/>
            </a:pPr>
            <a:r>
              <a:rPr lang="en-US" sz="1100" dirty="0"/>
              <a:t>secure equipment and site</a:t>
            </a:r>
          </a:p>
          <a:p>
            <a:pPr marL="171450" indent="-171450">
              <a:buFont typeface="Arial" panose="020B0604020202020204" pitchFamily="34" charset="0"/>
              <a:buChar char="•"/>
            </a:pPr>
            <a:r>
              <a:rPr lang="en-US" sz="1100" dirty="0"/>
              <a:t>contact relevant authorities</a:t>
            </a:r>
          </a:p>
          <a:p>
            <a:pPr marL="171450" indent="-171450">
              <a:buFont typeface="Arial" panose="020B0604020202020204" pitchFamily="34" charset="0"/>
              <a:buChar char="•"/>
            </a:pPr>
            <a:r>
              <a:rPr lang="en-US" sz="1100" dirty="0"/>
              <a:t>politely ask people to leave</a:t>
            </a:r>
          </a:p>
          <a:p>
            <a:pPr marL="171450" indent="-171450">
              <a:buFont typeface="Arial" panose="020B0604020202020204" pitchFamily="34" charset="0"/>
              <a:buChar char="•"/>
            </a:pPr>
            <a:r>
              <a:rPr lang="en-US" sz="1100" dirty="0"/>
              <a:t>be mindful of recording devices</a:t>
            </a:r>
          </a:p>
          <a:p>
            <a:pPr marL="171450" indent="-171450">
              <a:buFont typeface="Arial" panose="020B0604020202020204" pitchFamily="34" charset="0"/>
              <a:buChar char="•"/>
            </a:pPr>
            <a:r>
              <a:rPr lang="en-US" sz="1100" dirty="0"/>
              <a:t>move to emergency meeting point</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34</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3872889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mn-lt"/>
                <a:ea typeface="+mn-ea"/>
                <a:cs typeface="+mn-cs"/>
              </a:rPr>
              <a:t>This topic is aligned to </a:t>
            </a:r>
            <a:r>
              <a:rPr lang="en-AU" sz="1100" i="1" kern="1200" dirty="0">
                <a:solidFill>
                  <a:schemeClr val="tx1"/>
                </a:solidFill>
                <a:effectLst/>
                <a:latin typeface="+mn-lt"/>
                <a:ea typeface="+mn-ea"/>
                <a:cs typeface="+mn-cs"/>
              </a:rPr>
              <a:t>Element 3: </a:t>
            </a:r>
            <a:r>
              <a:rPr lang="en-US" sz="1100" i="1" kern="1200" dirty="0">
                <a:solidFill>
                  <a:schemeClr val="tx1"/>
                </a:solidFill>
                <a:effectLst/>
                <a:latin typeface="+mn-lt"/>
                <a:ea typeface="+mn-ea"/>
                <a:cs typeface="+mn-cs"/>
              </a:rPr>
              <a:t>Review participation in community and stakeholder interactions</a:t>
            </a:r>
            <a:r>
              <a:rPr lang="en-AU" sz="11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mn-lt"/>
                <a:ea typeface="+mn-ea"/>
                <a:cs typeface="+mn-cs"/>
              </a:rPr>
              <a:t>It also covers some foundation skills and knowledge/performance evidence components.</a:t>
            </a:r>
            <a:endParaRPr lang="en-AU"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u="none" strike="noStrike" kern="1200" baseline="0" dirty="0">
                <a:solidFill>
                  <a:schemeClr val="tx1"/>
                </a:solidFill>
                <a:latin typeface="+mn-lt"/>
                <a:ea typeface="+mn-ea"/>
                <a:cs typeface="+mn-cs"/>
              </a:rPr>
              <a:t>Forest workers </a:t>
            </a:r>
            <a:r>
              <a:rPr lang="en-US" sz="1100" b="0" i="0" u="none" strike="noStrike" kern="1200" baseline="0" dirty="0">
                <a:solidFill>
                  <a:schemeClr val="tx1"/>
                </a:solidFill>
                <a:latin typeface="+mn-lt"/>
                <a:ea typeface="+mn-ea"/>
                <a:cs typeface="+mn-cs"/>
              </a:rPr>
              <a:t>should always reflect on their interactions with external stakeholders, as this allows them to identify areas where they can improve their approach.</a:t>
            </a:r>
            <a:r>
              <a:rPr lang="en-AU" sz="11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4AF87DC4-25AF-4C5F-B464-D8B0AD8C78D0}" type="slidenum">
              <a:rPr lang="en-AU" smtClean="0"/>
              <a:t>35</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4012708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Reflect on your interactions</a:t>
            </a:r>
          </a:p>
          <a:p>
            <a:r>
              <a:rPr lang="en-US" sz="1100" dirty="0"/>
              <a:t>Forest managers want to build positive relationships with all stakeholders.</a:t>
            </a:r>
          </a:p>
          <a:p>
            <a:endParaRPr lang="en-US" sz="1100" dirty="0"/>
          </a:p>
          <a:p>
            <a:r>
              <a:rPr lang="en-US" sz="1100" dirty="0"/>
              <a:t>It will therefore benefit the industry if forest workers can improve their stakeholder engagement skills, and an effective way to do this is through ‘reflective practice’.</a:t>
            </a:r>
          </a:p>
          <a:p>
            <a:endParaRPr lang="en-US" sz="1100" dirty="0"/>
          </a:p>
          <a:p>
            <a:r>
              <a:rPr lang="en-US" sz="1100" dirty="0"/>
              <a:t>This is where you take time to reflect on your past interactions with stakeholders (either on-site, in the street or online).</a:t>
            </a:r>
          </a:p>
          <a:p>
            <a:endParaRPr lang="en-US" sz="1100" dirty="0"/>
          </a:p>
          <a:p>
            <a:r>
              <a:rPr lang="en-US" sz="1100" dirty="0"/>
              <a:t>What worked and what didn’t?</a:t>
            </a:r>
          </a:p>
          <a:p>
            <a:endParaRPr lang="en-US" sz="1100" dirty="0"/>
          </a:p>
          <a:p>
            <a:r>
              <a:rPr lang="en-US" sz="1100" dirty="0"/>
              <a:t>Try to be as honest and constructive as possible.</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36</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522058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Evaluate your interactions</a:t>
            </a:r>
          </a:p>
          <a:p>
            <a:r>
              <a:rPr lang="en-US" sz="1100" dirty="0"/>
              <a:t>The main aim of reflective practice is to pinpoint areas where forest workers can improve, and it is very important that forest workers record these areas (either on their phone or on a form).</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37</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98071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i="1" dirty="0"/>
              <a:t>Discuss your interactions</a:t>
            </a:r>
          </a:p>
          <a:p>
            <a:r>
              <a:rPr lang="en-US" sz="1100" dirty="0"/>
              <a:t>Some stakeholders have strong views about forest practices in Tasmania, and engaging with these people can impact a forest worker’s health and wellbeing, especially if the interaction:</a:t>
            </a:r>
          </a:p>
          <a:p>
            <a:pPr marL="171450" indent="-171450">
              <a:buFont typeface="Arial" panose="020B0604020202020204" pitchFamily="34" charset="0"/>
              <a:buChar char="•"/>
            </a:pPr>
            <a:r>
              <a:rPr lang="en-US" sz="1100" dirty="0"/>
              <a:t>is aggressive</a:t>
            </a:r>
          </a:p>
          <a:p>
            <a:pPr marL="171450" indent="-171450">
              <a:buFont typeface="Arial" panose="020B0604020202020204" pitchFamily="34" charset="0"/>
              <a:buChar char="•"/>
            </a:pPr>
            <a:r>
              <a:rPr lang="en-US" sz="1100" dirty="0"/>
              <a:t>involves abusive language</a:t>
            </a:r>
          </a:p>
          <a:p>
            <a:pPr marL="171450" indent="-171450">
              <a:buFont typeface="Arial" panose="020B0604020202020204" pitchFamily="34" charset="0"/>
              <a:buChar char="•"/>
            </a:pPr>
            <a:r>
              <a:rPr lang="en-US" sz="1100" dirty="0"/>
              <a:t>causes a site shutdown.</a:t>
            </a:r>
          </a:p>
          <a:p>
            <a:endParaRPr lang="en-US" sz="1100" dirty="0"/>
          </a:p>
          <a:p>
            <a:r>
              <a:rPr lang="en-US" sz="1100" dirty="0"/>
              <a:t>Forest workers should always discuss an interaction with their bush boss if they feel it has (in any way) impacted their psychological health.</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38</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4027977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39</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91224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Engaging with the public</a:t>
            </a:r>
          </a:p>
          <a:p>
            <a:r>
              <a:rPr lang="en-US" sz="1100" dirty="0"/>
              <a:t>The will be times when forest workers have to communicate with people who are not involved in the forest industry, and these conversations should always be open, positive and respectful (as far as is reasonably practicable).</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4</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048594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latin typeface="+mn-lt"/>
                <a:ea typeface="+mn-ea"/>
                <a:cs typeface="+mn-cs"/>
              </a:rPr>
              <a:t>A number of learning and assessment materials have been developed to reinforce and validate the structured training you provide to forest workers.</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40</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572924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dirty="0"/>
              <a:t>Communication checklist</a:t>
            </a:r>
          </a:p>
          <a:p>
            <a:pPr marL="0" indent="0">
              <a:buFont typeface="Arial" panose="020B0604020202020204" pitchFamily="34" charset="0"/>
              <a:buNone/>
            </a:pPr>
            <a:r>
              <a:rPr lang="en-AU" sz="1100" dirty="0"/>
              <a:t>This has been provided at Appendix A of the Facilitator Guide. Ask forest workers to complete the checklist at the end of the training session. It will only take a minute or so, and it will provide them with a useful summary of the topics they’ve covered. You will need to print the checklist prior to the training, and you will need to ensure each forest worker has a copy. </a:t>
            </a:r>
            <a:r>
              <a:rPr lang="en-AU" sz="1100" kern="1200" dirty="0">
                <a:solidFill>
                  <a:schemeClr val="tx1"/>
                </a:solidFill>
                <a:effectLst/>
                <a:latin typeface="+mn-lt"/>
                <a:ea typeface="+mn-ea"/>
                <a:cs typeface="+mn-cs"/>
              </a:rPr>
              <a:t>This is not an assessment process – it’s simply a tool to reinforce learning.</a:t>
            </a:r>
            <a:endParaRPr lang="en-AU" sz="1100" dirty="0"/>
          </a:p>
          <a:p>
            <a:endParaRPr lang="en-AU" sz="1100" dirty="0"/>
          </a:p>
          <a:p>
            <a:r>
              <a:rPr lang="en-AU" sz="1100" b="0" i="1" dirty="0"/>
              <a:t>Self-paced</a:t>
            </a:r>
            <a:r>
              <a:rPr lang="en-AU" sz="1100" b="0" i="1" baseline="0" dirty="0"/>
              <a:t> learning materials</a:t>
            </a:r>
          </a:p>
          <a:p>
            <a:r>
              <a:rPr lang="en-AU" sz="1100" dirty="0"/>
              <a:t>Hand out copies of the following materials to each forest worker at the end of the training:</a:t>
            </a:r>
          </a:p>
          <a:p>
            <a:pPr marL="171450" indent="-171450">
              <a:buFont typeface="Arial" panose="020B0604020202020204" pitchFamily="34" charset="0"/>
              <a:buChar char="•"/>
            </a:pPr>
            <a:r>
              <a:rPr lang="en-AU" sz="1100" dirty="0"/>
              <a:t>Communication for Contractors – Learner Guide</a:t>
            </a:r>
          </a:p>
          <a:p>
            <a:pPr marL="171450" indent="-171450">
              <a:buFont typeface="Arial" panose="020B0604020202020204" pitchFamily="34" charset="0"/>
              <a:buChar char="•"/>
            </a:pPr>
            <a:r>
              <a:rPr lang="en-AU" sz="1100" dirty="0"/>
              <a:t>Communication for Contractors – Learner Questionnaire.</a:t>
            </a:r>
          </a:p>
          <a:p>
            <a:pPr marL="0" indent="0">
              <a:buFont typeface="Arial" panose="020B0604020202020204" pitchFamily="34" charset="0"/>
              <a:buNone/>
            </a:pPr>
            <a:endParaRPr lang="en-AU" sz="1100" kern="1200" dirty="0">
              <a:solidFill>
                <a:schemeClr val="tx1"/>
              </a:solidFill>
              <a:effectLst/>
              <a:latin typeface="+mn-lt"/>
              <a:ea typeface="+mn-ea"/>
              <a:cs typeface="+mn-cs"/>
            </a:endParaRPr>
          </a:p>
          <a:p>
            <a:pPr marL="0" indent="0">
              <a:buFont typeface="Arial" panose="020B0604020202020204" pitchFamily="34" charset="0"/>
              <a:buNone/>
            </a:pPr>
            <a:r>
              <a:rPr lang="en-AU" sz="1100" kern="1200" dirty="0">
                <a:solidFill>
                  <a:schemeClr val="tx1"/>
                </a:solidFill>
                <a:effectLst/>
                <a:latin typeface="+mn-lt"/>
                <a:ea typeface="+mn-ea"/>
                <a:cs typeface="+mn-cs"/>
              </a:rPr>
              <a:t>These have been designed as self-paced learning materials, and they aim to reinforce the knowledge and skills attained through structured training. Encourage everyone to work through the materials in their own time, especially the learner questionnaire (which includes all answers at the back). Once again, this is not a formal assessment process – it’s simply a tool to reinforce learning.</a:t>
            </a:r>
          </a:p>
          <a:p>
            <a:pPr marL="0" indent="0">
              <a:buFont typeface="Arial" panose="020B0604020202020204" pitchFamily="34" charset="0"/>
              <a:buNone/>
            </a:pPr>
            <a:endParaRPr lang="en-AU" sz="1100" kern="1200" dirty="0">
              <a:solidFill>
                <a:schemeClr val="tx1"/>
              </a:solidFill>
              <a:effectLst/>
              <a:latin typeface="+mn-lt"/>
              <a:ea typeface="+mn-ea"/>
              <a:cs typeface="+mn-cs"/>
            </a:endParaRPr>
          </a:p>
          <a:p>
            <a:pPr marL="0" indent="0">
              <a:buFont typeface="Arial" panose="020B0604020202020204" pitchFamily="34" charset="0"/>
              <a:buNone/>
            </a:pPr>
            <a:r>
              <a:rPr lang="en-AU" sz="1100" b="0" i="1" kern="1200" dirty="0">
                <a:solidFill>
                  <a:schemeClr val="tx1"/>
                </a:solidFill>
                <a:effectLst/>
                <a:latin typeface="+mn-lt"/>
                <a:ea typeface="+mn-ea"/>
                <a:cs typeface="+mn-cs"/>
              </a:rPr>
              <a:t>Assessment tool</a:t>
            </a:r>
          </a:p>
          <a:p>
            <a:pPr marL="0" indent="0">
              <a:buFont typeface="Arial" panose="020B0604020202020204" pitchFamily="34" charset="0"/>
              <a:buNone/>
            </a:pPr>
            <a:r>
              <a:rPr lang="en-AU" sz="1100" dirty="0"/>
              <a:t>If you intend to assess forest workers at the end of the training, an assessment tool is included in the Communication for Contractors – Assessor Guide.</a:t>
            </a:r>
          </a:p>
        </p:txBody>
      </p:sp>
      <p:sp>
        <p:nvSpPr>
          <p:cNvPr id="4" name="Slide Number Placeholder 3"/>
          <p:cNvSpPr>
            <a:spLocks noGrp="1"/>
          </p:cNvSpPr>
          <p:nvPr>
            <p:ph type="sldNum" sz="quarter" idx="10"/>
          </p:nvPr>
        </p:nvSpPr>
        <p:spPr/>
        <p:txBody>
          <a:bodyPr/>
          <a:lstStyle/>
          <a:p>
            <a:fld id="{4AF87DC4-25AF-4C5F-B464-D8B0AD8C78D0}" type="slidenum">
              <a:rPr lang="en-AU" smtClean="0"/>
              <a:t>41</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2864565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Let</a:t>
            </a:r>
            <a:r>
              <a:rPr lang="en-AU" sz="1100" baseline="0" dirty="0"/>
              <a:t> forest workers know that the materials used in this training session were developed in close collaboration with the Tasmanian forest industry.</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42</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298392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…positive community relationships</a:t>
            </a:r>
          </a:p>
        </p:txBody>
      </p:sp>
      <p:sp>
        <p:nvSpPr>
          <p:cNvPr id="4" name="Slide Number Placeholder 3"/>
          <p:cNvSpPr>
            <a:spLocks noGrp="1"/>
          </p:cNvSpPr>
          <p:nvPr>
            <p:ph type="sldNum" sz="quarter" idx="10"/>
          </p:nvPr>
        </p:nvSpPr>
        <p:spPr/>
        <p:txBody>
          <a:bodyPr/>
          <a:lstStyle/>
          <a:p>
            <a:fld id="{4AF87DC4-25AF-4C5F-B464-D8B0AD8C78D0}" type="slidenum">
              <a:rPr lang="en-AU" smtClean="0"/>
              <a:t>43</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02247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Engaging with people in the forest</a:t>
            </a:r>
          </a:p>
          <a:p>
            <a:r>
              <a:rPr lang="en-US" sz="1100" dirty="0"/>
              <a:t>There may be times when forest workers have to respond to people who unexpectedly arrive on-site.</a:t>
            </a:r>
          </a:p>
          <a:p>
            <a:endParaRPr lang="en-US" sz="1100" dirty="0"/>
          </a:p>
          <a:p>
            <a:r>
              <a:rPr lang="en-US" sz="1100" i="1" dirty="0"/>
              <a:t>Engaging with your community</a:t>
            </a:r>
          </a:p>
          <a:p>
            <a:r>
              <a:rPr lang="en-US" sz="1100" dirty="0"/>
              <a:t>There may be times when forest workers have to respond to people in your community.</a:t>
            </a:r>
          </a:p>
          <a:p>
            <a:endParaRPr lang="en-US" sz="1100" dirty="0"/>
          </a:p>
          <a:p>
            <a:r>
              <a:rPr lang="en-US" sz="1100" i="1" dirty="0"/>
              <a:t>Engaging with people online</a:t>
            </a:r>
          </a:p>
          <a:p>
            <a:r>
              <a:rPr lang="en-US" sz="1100" dirty="0"/>
              <a:t>There may be times when forest workers have to respond to someone online.</a:t>
            </a:r>
          </a:p>
          <a:p>
            <a:endParaRPr lang="en-US" sz="1100" dirty="0"/>
          </a:p>
          <a:p>
            <a:r>
              <a:rPr lang="en-US" sz="1100" dirty="0"/>
              <a:t>By the end of this training session, forest workers should know how to:</a:t>
            </a:r>
          </a:p>
          <a:p>
            <a:pPr marL="171450" indent="-171450">
              <a:buFont typeface="Arial" panose="020B0604020202020204" pitchFamily="34" charset="0"/>
              <a:buChar char="•"/>
            </a:pPr>
            <a:r>
              <a:rPr lang="en-US" sz="1100" dirty="0"/>
              <a:t>engage with people in an open, positive and respectful manner</a:t>
            </a:r>
          </a:p>
          <a:p>
            <a:pPr marL="171450" indent="-171450">
              <a:buFont typeface="Arial" panose="020B0604020202020204" pitchFamily="34" charset="0"/>
              <a:buChar char="•"/>
            </a:pPr>
            <a:r>
              <a:rPr lang="en-US" sz="1100" dirty="0"/>
              <a:t>stay within their area of responsibility when participating in forestry-related exchanges.</a:t>
            </a:r>
            <a:endParaRPr lang="en-AU" sz="1100" dirty="0"/>
          </a:p>
        </p:txBody>
      </p:sp>
      <p:sp>
        <p:nvSpPr>
          <p:cNvPr id="4" name="Slide Number Placeholder 3"/>
          <p:cNvSpPr>
            <a:spLocks noGrp="1"/>
          </p:cNvSpPr>
          <p:nvPr>
            <p:ph type="sldNum" sz="quarter" idx="10"/>
          </p:nvPr>
        </p:nvSpPr>
        <p:spPr/>
        <p:txBody>
          <a:bodyPr/>
          <a:lstStyle/>
          <a:p>
            <a:fld id="{4AF87DC4-25AF-4C5F-B464-D8B0AD8C78D0}" type="slidenum">
              <a:rPr lang="en-AU" smtClean="0"/>
              <a:t>5</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251693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200" dirty="0">
                <a:solidFill>
                  <a:schemeClr val="tx1"/>
                </a:solidFill>
                <a:effectLst/>
                <a:latin typeface="+mn-lt"/>
                <a:ea typeface="+mn-ea"/>
                <a:cs typeface="+mn-cs"/>
              </a:rPr>
              <a:t>Engaging with people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extract on the right is from the Facebook page of the Tasmanian Forest Products Association. It’s an exchange between a member of the public and a forest worker. They are debating the portrayal of Tasmanian timber as ‘the ultimate renewable’. The exchange starts reasonably well, but it doesn’t end well. Rather than staying on the topic, both parties start making negative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Use this as an early example of how NOT to engage with members of the public. If you have additional examples, use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6</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336961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kern="1200" dirty="0">
              <a:effectLs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7</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72986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kern="1200" dirty="0">
                <a:effectLst/>
                <a:ea typeface="+mn-ea"/>
                <a:cs typeface="+mn-cs"/>
              </a:rPr>
              <a:t>Stakeholders in the forest industry</a:t>
            </a:r>
          </a:p>
          <a:p>
            <a:r>
              <a:rPr lang="en-US" sz="1100" kern="1200" dirty="0">
                <a:effectLst/>
                <a:ea typeface="+mn-ea"/>
                <a:cs typeface="+mn-cs"/>
              </a:rPr>
              <a:t>These are groups and individuals who live or work near a forest operation and are directly impacted by issues such as road closures, increased traffic, noise, dust, smoke haze, spray drift, water quality, weed infestation, fence damage and game control measures.</a:t>
            </a:r>
          </a:p>
          <a:p>
            <a:endParaRPr lang="en-US" sz="1100" kern="1200" dirty="0">
              <a:effectLst/>
              <a:ea typeface="+mn-ea"/>
              <a:cs typeface="+mn-cs"/>
            </a:endParaRPr>
          </a:p>
          <a:p>
            <a:r>
              <a:rPr lang="en-US" sz="1100" kern="1200" dirty="0">
                <a:effectLst/>
                <a:ea typeface="+mn-ea"/>
                <a:cs typeface="+mn-cs"/>
              </a:rPr>
              <a:t>Affected stakeholders include:</a:t>
            </a:r>
          </a:p>
          <a:p>
            <a:pPr marL="171450" indent="-171450">
              <a:buFont typeface="Arial" panose="020B0604020202020204" pitchFamily="34" charset="0"/>
              <a:buChar char="•"/>
            </a:pPr>
            <a:r>
              <a:rPr lang="en-US" sz="1100" kern="1200" dirty="0">
                <a:effectLst/>
                <a:ea typeface="+mn-ea"/>
                <a:cs typeface="+mn-cs"/>
              </a:rPr>
              <a:t>landowners, neighbours and residents</a:t>
            </a:r>
          </a:p>
          <a:p>
            <a:pPr marL="171450" indent="-171450">
              <a:buFont typeface="Arial" panose="020B0604020202020204" pitchFamily="34" charset="0"/>
              <a:buChar char="•"/>
            </a:pPr>
            <a:r>
              <a:rPr lang="en-US" sz="1100" kern="1200" dirty="0">
                <a:effectLst/>
                <a:ea typeface="+mn-ea"/>
                <a:cs typeface="+mn-cs"/>
              </a:rPr>
              <a:t>local businesses (including tourism operators)</a:t>
            </a:r>
          </a:p>
          <a:p>
            <a:pPr marL="171450" indent="-171450">
              <a:buFont typeface="Arial" panose="020B0604020202020204" pitchFamily="34" charset="0"/>
              <a:buChar char="•"/>
            </a:pPr>
            <a:r>
              <a:rPr lang="en-US" sz="1100" kern="1200" dirty="0">
                <a:effectLst/>
                <a:ea typeface="+mn-ea"/>
                <a:cs typeface="+mn-cs"/>
              </a:rPr>
              <a:t>local communities</a:t>
            </a:r>
          </a:p>
          <a:p>
            <a:pPr marL="171450" indent="-171450">
              <a:buFont typeface="Arial" panose="020B0604020202020204" pitchFamily="34" charset="0"/>
              <a:buChar char="•"/>
            </a:pPr>
            <a:r>
              <a:rPr lang="en-US" sz="1100" kern="1200" dirty="0">
                <a:effectLst/>
                <a:ea typeface="+mn-ea"/>
                <a:cs typeface="+mn-cs"/>
              </a:rPr>
              <a:t>local councils</a:t>
            </a:r>
          </a:p>
          <a:p>
            <a:pPr marL="171450" indent="-171450">
              <a:buFont typeface="Arial" panose="020B0604020202020204" pitchFamily="34" charset="0"/>
              <a:buChar char="•"/>
            </a:pPr>
            <a:r>
              <a:rPr lang="en-US" sz="1100" kern="1200" dirty="0">
                <a:effectLst/>
                <a:ea typeface="+mn-ea"/>
                <a:cs typeface="+mn-cs"/>
              </a:rPr>
              <a:t>beekeepers</a:t>
            </a:r>
          </a:p>
          <a:p>
            <a:pPr marL="171450" indent="-171450">
              <a:buFont typeface="Arial" panose="020B0604020202020204" pitchFamily="34" charset="0"/>
              <a:buChar char="•"/>
            </a:pPr>
            <a:r>
              <a:rPr lang="en-US" sz="1100" kern="1200" dirty="0">
                <a:effectLst/>
                <a:ea typeface="+mn-ea"/>
                <a:cs typeface="+mn-cs"/>
              </a:rPr>
              <a:t>farmers</a:t>
            </a:r>
          </a:p>
          <a:p>
            <a:pPr marL="171450" indent="-171450">
              <a:buFont typeface="Arial" panose="020B0604020202020204" pitchFamily="34" charset="0"/>
              <a:buChar char="•"/>
            </a:pPr>
            <a:r>
              <a:rPr lang="en-US" sz="1100" kern="1200" dirty="0">
                <a:effectLst/>
                <a:ea typeface="+mn-ea"/>
                <a:cs typeface="+mn-cs"/>
              </a:rPr>
              <a:t>forest contractors</a:t>
            </a:r>
          </a:p>
          <a:p>
            <a:pPr marL="171450" indent="-171450">
              <a:buFont typeface="Arial" panose="020B0604020202020204" pitchFamily="34" charset="0"/>
              <a:buChar char="•"/>
            </a:pPr>
            <a:r>
              <a:rPr lang="en-US" sz="1100" kern="1200" dirty="0">
                <a:effectLst/>
                <a:ea typeface="+mn-ea"/>
                <a:cs typeface="+mn-cs"/>
              </a:rPr>
              <a:t>forest managers</a:t>
            </a:r>
          </a:p>
          <a:p>
            <a:pPr marL="171450" indent="-171450">
              <a:buFont typeface="Arial" panose="020B0604020202020204" pitchFamily="34" charset="0"/>
              <a:buChar char="•"/>
            </a:pPr>
            <a:r>
              <a:rPr lang="en-US" sz="1100" kern="1200" dirty="0">
                <a:effectLst/>
                <a:ea typeface="+mn-ea"/>
                <a:cs typeface="+mn-cs"/>
              </a:rPr>
              <a:t>forest workers</a:t>
            </a:r>
            <a:endParaRPr lang="en-AU" sz="1100" kern="1200" dirty="0">
              <a:effectLst/>
              <a:ea typeface="+mn-ea"/>
              <a:cs typeface="+mn-cs"/>
            </a:endParaRPr>
          </a:p>
        </p:txBody>
      </p:sp>
      <p:sp>
        <p:nvSpPr>
          <p:cNvPr id="4" name="Slide Number Placeholder 3"/>
          <p:cNvSpPr>
            <a:spLocks noGrp="1"/>
          </p:cNvSpPr>
          <p:nvPr>
            <p:ph type="sldNum" sz="quarter" idx="10"/>
          </p:nvPr>
        </p:nvSpPr>
        <p:spPr/>
        <p:txBody>
          <a:bodyPr/>
          <a:lstStyle/>
          <a:p>
            <a:fld id="{4AF87DC4-25AF-4C5F-B464-D8B0AD8C78D0}" type="slidenum">
              <a:rPr lang="en-AU" smtClean="0"/>
              <a:t>8</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201414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kern="1200" dirty="0">
                <a:effectLst/>
                <a:ea typeface="+mn-ea"/>
                <a:cs typeface="+mn-cs"/>
              </a:rPr>
              <a:t>Stakeholders in the forest industry</a:t>
            </a:r>
          </a:p>
          <a:p>
            <a:r>
              <a:rPr lang="en-US" sz="1100" b="0" i="0" u="none" strike="noStrike" baseline="0" dirty="0"/>
              <a:t>These are groups and individuals who have interests in a defined forest area but are not directly impacted by forest operations in the area.</a:t>
            </a:r>
          </a:p>
          <a:p>
            <a:endParaRPr lang="en-AU" sz="1100" b="0" i="0" u="none" strike="noStrike" baseline="0" dirty="0"/>
          </a:p>
          <a:p>
            <a:r>
              <a:rPr lang="en-AU" sz="1100" b="0" i="0" u="none" strike="noStrike" baseline="0" dirty="0"/>
              <a:t>Interested stakeholders include:</a:t>
            </a:r>
          </a:p>
          <a:p>
            <a:pPr marL="172800" indent="-172800">
              <a:buFont typeface="Arial" panose="020B0604020202020204" pitchFamily="34" charset="0"/>
              <a:buChar char="•"/>
            </a:pPr>
            <a:r>
              <a:rPr lang="en-AU" sz="1100" b="0" i="0" u="none" strike="noStrike" baseline="0" dirty="0"/>
              <a:t>community organisations</a:t>
            </a:r>
          </a:p>
          <a:p>
            <a:pPr marL="172800" indent="-172800">
              <a:buFont typeface="Arial" panose="020B0604020202020204" pitchFamily="34" charset="0"/>
              <a:buChar char="•"/>
            </a:pPr>
            <a:r>
              <a:rPr lang="en-AU" sz="1100" b="0" i="0" u="none" strike="noStrike" baseline="0" dirty="0"/>
              <a:t>customers</a:t>
            </a:r>
          </a:p>
          <a:p>
            <a:pPr marL="172800" indent="-172800">
              <a:buFont typeface="Arial" panose="020B0604020202020204" pitchFamily="34" charset="0"/>
              <a:buChar char="•"/>
            </a:pPr>
            <a:r>
              <a:rPr lang="en-AU" sz="1100" b="0" i="0" u="none" strike="noStrike" baseline="0" dirty="0"/>
              <a:t>environmental non-government organisations</a:t>
            </a:r>
          </a:p>
          <a:p>
            <a:pPr marL="172800" indent="-172800">
              <a:buFont typeface="Arial" panose="020B0604020202020204" pitchFamily="34" charset="0"/>
              <a:buChar char="•"/>
            </a:pPr>
            <a:r>
              <a:rPr lang="en-AU" sz="1100" b="0" i="0" u="none" strike="noStrike" baseline="0" dirty="0"/>
              <a:t>government organisations</a:t>
            </a:r>
          </a:p>
          <a:p>
            <a:pPr marL="172800" indent="-172800">
              <a:buFont typeface="Arial" panose="020B0604020202020204" pitchFamily="34" charset="0"/>
              <a:buChar char="•"/>
            </a:pPr>
            <a:r>
              <a:rPr lang="en-AU" sz="1100" baseline="0" dirty="0"/>
              <a:t>industry associations</a:t>
            </a:r>
          </a:p>
          <a:p>
            <a:pPr marL="172800" indent="-172800">
              <a:buFont typeface="Arial" panose="020B0604020202020204" pitchFamily="34" charset="0"/>
              <a:buChar char="•"/>
            </a:pPr>
            <a:r>
              <a:rPr lang="en-AU" sz="1100" baseline="0" dirty="0"/>
              <a:t>investors</a:t>
            </a:r>
          </a:p>
          <a:p>
            <a:pPr marL="172800" indent="-172800">
              <a:buFont typeface="Arial" panose="020B0604020202020204" pitchFamily="34" charset="0"/>
              <a:buChar char="•"/>
            </a:pPr>
            <a:r>
              <a:rPr lang="en-AU" sz="1100" baseline="0" dirty="0"/>
              <a:t>recreational organisations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aseline="0" dirty="0"/>
              <a:t>regional Aboriginal communities</a:t>
            </a:r>
          </a:p>
          <a:p>
            <a:pPr marL="172800" indent="-172800">
              <a:buFont typeface="Arial" panose="020B0604020202020204" pitchFamily="34" charset="0"/>
              <a:buChar char="•"/>
            </a:pPr>
            <a:r>
              <a:rPr lang="en-AU" sz="1100" baseline="0" dirty="0"/>
              <a:t>scientific organisations</a:t>
            </a:r>
          </a:p>
          <a:p>
            <a:pPr marL="172800" indent="-172800">
              <a:buFont typeface="Arial" panose="020B0604020202020204" pitchFamily="34" charset="0"/>
              <a:buChar char="•"/>
            </a:pPr>
            <a:r>
              <a:rPr lang="en-AU" sz="1100" baseline="0" dirty="0"/>
              <a:t>suppliers</a:t>
            </a:r>
          </a:p>
          <a:p>
            <a:pPr marL="172800" indent="-172800">
              <a:buFont typeface="Arial" panose="020B0604020202020204" pitchFamily="34" charset="0"/>
              <a:buChar char="•"/>
            </a:pPr>
            <a:r>
              <a:rPr lang="en-AU" sz="1100" baseline="0" dirty="0"/>
              <a:t>tourists</a:t>
            </a:r>
          </a:p>
          <a:p>
            <a:pPr marL="172800" indent="-172800">
              <a:buFont typeface="Arial" panose="020B0604020202020204" pitchFamily="34" charset="0"/>
              <a:buChar char="•"/>
            </a:pPr>
            <a:r>
              <a:rPr lang="en-AU" sz="1100" baseline="0" dirty="0"/>
              <a:t>utility organisations</a:t>
            </a:r>
          </a:p>
          <a:p>
            <a:pPr marL="0" indent="0">
              <a:buFont typeface="Arial" panose="020B0604020202020204" pitchFamily="34" charset="0"/>
              <a:buNone/>
            </a:pPr>
            <a:endParaRPr lang="en-AU" sz="1100" baseline="0" dirty="0"/>
          </a:p>
          <a:p>
            <a:pPr marL="0" indent="0">
              <a:buFont typeface="Arial" panose="020B0604020202020204" pitchFamily="34" charset="0"/>
              <a:buNone/>
            </a:pPr>
            <a:r>
              <a:rPr lang="en-US" sz="1100" baseline="0" dirty="0"/>
              <a:t>NB: An </a:t>
            </a:r>
            <a:r>
              <a:rPr lang="en-US" sz="1100" i="1" baseline="0" dirty="0"/>
              <a:t>interested</a:t>
            </a:r>
            <a:r>
              <a:rPr lang="en-US" sz="1100" baseline="0" dirty="0"/>
              <a:t> </a:t>
            </a:r>
            <a:r>
              <a:rPr lang="en-US" sz="1100" baseline="0"/>
              <a:t>stakeholder can </a:t>
            </a:r>
            <a:r>
              <a:rPr lang="en-US" sz="1100" baseline="0" dirty="0"/>
              <a:t>become an </a:t>
            </a:r>
            <a:r>
              <a:rPr lang="en-US" sz="1100" i="1" baseline="0" dirty="0"/>
              <a:t>affected</a:t>
            </a:r>
            <a:r>
              <a:rPr lang="en-US" sz="1100" baseline="0" dirty="0"/>
              <a:t> stakeholder at any stage (depending on the site-specific </a:t>
            </a:r>
            <a:r>
              <a:rPr lang="en-US" sz="1100" baseline="0"/>
              <a:t>circumstances).</a:t>
            </a:r>
            <a:endParaRPr lang="en-AU" sz="1100" baseline="0" dirty="0"/>
          </a:p>
        </p:txBody>
      </p:sp>
      <p:sp>
        <p:nvSpPr>
          <p:cNvPr id="4" name="Slide Number Placeholder 3"/>
          <p:cNvSpPr>
            <a:spLocks noGrp="1"/>
          </p:cNvSpPr>
          <p:nvPr>
            <p:ph type="sldNum" sz="quarter" idx="10"/>
          </p:nvPr>
        </p:nvSpPr>
        <p:spPr/>
        <p:txBody>
          <a:bodyPr/>
          <a:lstStyle/>
          <a:p>
            <a:fld id="{4AF87DC4-25AF-4C5F-B464-D8B0AD8C78D0}" type="slidenum">
              <a:rPr lang="en-AU" smtClean="0"/>
              <a:t>9</a:t>
            </a:fld>
            <a:endParaRPr lang="en-AU" dirty="0"/>
          </a:p>
        </p:txBody>
      </p:sp>
      <p:sp>
        <p:nvSpPr>
          <p:cNvPr id="5" name="Footer Placeholder 4"/>
          <p:cNvSpPr>
            <a:spLocks noGrp="1"/>
          </p:cNvSpPr>
          <p:nvPr>
            <p:ph type="ftr" sz="quarter" idx="11"/>
          </p:nvPr>
        </p:nvSpPr>
        <p:spPr/>
        <p:txBody>
          <a:bodyPr/>
          <a:lstStyle/>
          <a:p>
            <a:r>
              <a:rPr lang="en-AU" dirty="0"/>
              <a:t>Version 1.2</a:t>
            </a:r>
          </a:p>
        </p:txBody>
      </p:sp>
    </p:spTree>
    <p:extLst>
      <p:ext uri="{BB962C8B-B14F-4D97-AF65-F5344CB8AC3E}">
        <p14:creationId xmlns:p14="http://schemas.microsoft.com/office/powerpoint/2010/main" val="116258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3"/>
          <p:cNvSpPr>
            <a:spLocks noGrp="1"/>
          </p:cNvSpPr>
          <p:nvPr>
            <p:ph type="ftr" sz="quarter" idx="10"/>
          </p:nvPr>
        </p:nvSpPr>
        <p:spPr/>
        <p:txBody>
          <a:bodyPr/>
          <a:lstStyle>
            <a:lvl1pPr>
              <a:defRPr/>
            </a:lvl1pPr>
          </a:lstStyle>
          <a:p>
            <a:r>
              <a:rPr lang="en-AU" dirty="0"/>
              <a:t>Version 1.2</a:t>
            </a:r>
          </a:p>
        </p:txBody>
      </p:sp>
      <p:sp>
        <p:nvSpPr>
          <p:cNvPr id="5" name="Slide Number Placeholder 4"/>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05003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a:t>Version 1.2</a:t>
            </a:r>
          </a:p>
        </p:txBody>
      </p:sp>
      <p:sp>
        <p:nvSpPr>
          <p:cNvPr id="5" name="Slide Number Placeholder 4"/>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667923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a:t>Version 1.2</a:t>
            </a:r>
          </a:p>
        </p:txBody>
      </p:sp>
      <p:sp>
        <p:nvSpPr>
          <p:cNvPr id="5" name="Slide Number Placeholder 4"/>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14770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a:t>Version 1.2</a:t>
            </a:r>
          </a:p>
        </p:txBody>
      </p:sp>
      <p:sp>
        <p:nvSpPr>
          <p:cNvPr id="5" name="Slide Number Placeholder 4"/>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011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Footer Placeholder 5"/>
          <p:cNvSpPr>
            <a:spLocks noGrp="1"/>
          </p:cNvSpPr>
          <p:nvPr>
            <p:ph type="ftr" sz="quarter" idx="10"/>
          </p:nvPr>
        </p:nvSpPr>
        <p:spPr/>
        <p:txBody>
          <a:bodyPr/>
          <a:lstStyle>
            <a:lvl1pPr>
              <a:defRPr/>
            </a:lvl1pPr>
          </a:lstStyle>
          <a:p>
            <a:r>
              <a:rPr lang="en-AU" dirty="0"/>
              <a:t>Version 1.2</a:t>
            </a:r>
          </a:p>
        </p:txBody>
      </p:sp>
      <p:sp>
        <p:nvSpPr>
          <p:cNvPr id="7" name="Slide Number Placeholder 6"/>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58650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lvl1pPr>
              <a:defRPr/>
            </a:lvl1pPr>
          </a:lstStyle>
          <a:p>
            <a:r>
              <a:rPr lang="en-AU" dirty="0"/>
              <a:t>Version 1.2</a:t>
            </a:r>
          </a:p>
        </p:txBody>
      </p:sp>
      <p:sp>
        <p:nvSpPr>
          <p:cNvPr id="8" name="Slide Number Placeholder 7"/>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86092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p:cNvSpPr>
            <a:spLocks noGrp="1"/>
          </p:cNvSpPr>
          <p:nvPr>
            <p:ph type="ftr" sz="quarter" idx="10"/>
          </p:nvPr>
        </p:nvSpPr>
        <p:spPr/>
        <p:txBody>
          <a:bodyPr/>
          <a:lstStyle>
            <a:lvl1pPr>
              <a:defRPr/>
            </a:lvl1pPr>
          </a:lstStyle>
          <a:p>
            <a:r>
              <a:rPr lang="en-AU" dirty="0"/>
              <a:t>Version 1.2</a:t>
            </a:r>
          </a:p>
        </p:txBody>
      </p:sp>
      <p:sp>
        <p:nvSpPr>
          <p:cNvPr id="8" name="Slide Number Placeholder 7"/>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12088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dirty="0"/>
              <a:t>Version 1.2</a:t>
            </a:r>
          </a:p>
        </p:txBody>
      </p:sp>
      <p:sp>
        <p:nvSpPr>
          <p:cNvPr id="4" name="Slide Number Placeholder 3"/>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00183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dirty="0"/>
              <a:t>Version 1.2</a:t>
            </a:r>
          </a:p>
        </p:txBody>
      </p:sp>
      <p:sp>
        <p:nvSpPr>
          <p:cNvPr id="3" name="Slide Number Placeholder 2"/>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56253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a:t>Version 1.2</a:t>
            </a:r>
          </a:p>
        </p:txBody>
      </p:sp>
      <p:sp>
        <p:nvSpPr>
          <p:cNvPr id="6" name="Slide Number Placeholder 5"/>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388952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a:t>Version 1.2</a:t>
            </a:r>
          </a:p>
        </p:txBody>
      </p:sp>
      <p:sp>
        <p:nvSpPr>
          <p:cNvPr id="6" name="Slide Number Placeholder 5"/>
          <p:cNvSpPr>
            <a:spLocks noGrp="1"/>
          </p:cNvSpPr>
          <p:nvPr>
            <p:ph type="sldNum" sz="quarter" idx="11"/>
          </p:nvPr>
        </p:nvSpPr>
        <p:spPr/>
        <p:txBody>
          <a:body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402373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3"/>
          </p:nvPr>
        </p:nvSpPr>
        <p:spPr>
          <a:xfrm>
            <a:off x="8382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Version 1.2</a:t>
            </a:r>
          </a:p>
        </p:txBody>
      </p:sp>
      <p:sp>
        <p:nvSpPr>
          <p:cNvPr id="5" name="Slide Number Placeholder 4"/>
          <p:cNvSpPr>
            <a:spLocks noGrp="1"/>
          </p:cNvSpPr>
          <p:nvPr>
            <p:ph type="sldNum" sz="quarter" idx="4"/>
          </p:nvPr>
        </p:nvSpPr>
        <p:spPr>
          <a:xfrm>
            <a:off x="4724400" y="6356349"/>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Slide </a:t>
            </a:r>
            <a:fld id="{4EA72B09-40CC-41DA-9734-563003760C24}" type="slidenum">
              <a:rPr lang="en-AU" smtClean="0"/>
              <a:pPr/>
              <a:t>‹#›</a:t>
            </a:fld>
            <a:endParaRPr lang="en-AU" dirty="0"/>
          </a:p>
        </p:txBody>
      </p:sp>
    </p:spTree>
    <p:extLst>
      <p:ext uri="{BB962C8B-B14F-4D97-AF65-F5344CB8AC3E}">
        <p14:creationId xmlns:p14="http://schemas.microsoft.com/office/powerpoint/2010/main" val="2223631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11" name="Rectangle 10"/>
          <p:cNvSpPr/>
          <p:nvPr/>
        </p:nvSpPr>
        <p:spPr>
          <a:xfrm>
            <a:off x="0" y="4241778"/>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itle 3"/>
          <p:cNvSpPr>
            <a:spLocks noGrp="1"/>
          </p:cNvSpPr>
          <p:nvPr>
            <p:ph type="title"/>
          </p:nvPr>
        </p:nvSpPr>
        <p:spPr>
          <a:xfrm>
            <a:off x="831850" y="4241777"/>
            <a:ext cx="8504238" cy="1133476"/>
          </a:xfrm>
        </p:spPr>
        <p:txBody>
          <a:bodyPr/>
          <a:lstStyle/>
          <a:p>
            <a:r>
              <a:rPr lang="en-AU" dirty="0">
                <a:solidFill>
                  <a:schemeClr val="bg1"/>
                </a:solidFill>
              </a:rPr>
              <a:t>Stakeholder engagement</a:t>
            </a:r>
          </a:p>
        </p:txBody>
      </p:sp>
      <p:sp>
        <p:nvSpPr>
          <p:cNvPr id="5" name="Text Placeholder 4"/>
          <p:cNvSpPr>
            <a:spLocks noGrp="1"/>
          </p:cNvSpPr>
          <p:nvPr>
            <p:ph type="body" idx="1"/>
          </p:nvPr>
        </p:nvSpPr>
        <p:spPr>
          <a:xfrm>
            <a:off x="831850" y="5402242"/>
            <a:ext cx="8504238" cy="639762"/>
          </a:xfrm>
        </p:spPr>
        <p:txBody>
          <a:bodyPr/>
          <a:lstStyle/>
          <a:p>
            <a:r>
              <a:rPr lang="en-AU" dirty="0">
                <a:solidFill>
                  <a:schemeClr val="bg1"/>
                </a:solidFill>
              </a:rPr>
              <a:t>Communication for Contractors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55700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Positive relationships</a:t>
            </a:r>
          </a:p>
        </p:txBody>
      </p:sp>
      <p:sp>
        <p:nvSpPr>
          <p:cNvPr id="3" name="Content Placeholder 2"/>
          <p:cNvSpPr>
            <a:spLocks noGrp="1"/>
          </p:cNvSpPr>
          <p:nvPr>
            <p:ph sz="half" idx="1"/>
          </p:nvPr>
        </p:nvSpPr>
        <p:spPr/>
        <p:txBody>
          <a:bodyPr>
            <a:normAutofit/>
          </a:bodyPr>
          <a:lstStyle/>
          <a:p>
            <a:pPr marL="0" indent="0">
              <a:buNone/>
            </a:pPr>
            <a:r>
              <a:rPr lang="en-US" dirty="0"/>
              <a:t>Engaging with stakeholders in the forest industry is a requirement of the following industry initiatives:</a:t>
            </a:r>
          </a:p>
          <a:p>
            <a:r>
              <a:rPr lang="en-US" dirty="0"/>
              <a:t>Forest certification</a:t>
            </a:r>
          </a:p>
          <a:p>
            <a:r>
              <a:rPr lang="en-US" dirty="0"/>
              <a:t>Good neighbour protocol</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smtClean="0"/>
              <a:pPr/>
              <a:t>10</a:t>
            </a:fld>
            <a:endParaRPr lang="en-AU" dirty="0"/>
          </a:p>
        </p:txBody>
      </p:sp>
      <p:pic>
        <p:nvPicPr>
          <p:cNvPr id="8" name="Picture 7">
            <a:extLst>
              <a:ext uri="{FF2B5EF4-FFF2-40B4-BE49-F238E27FC236}">
                <a16:creationId xmlns:a16="http://schemas.microsoft.com/office/drawing/2014/main" id="{7B7EAB4A-496E-4F00-A985-C6206C8F05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8" cy="6858000"/>
          </a:xfrm>
          <a:prstGeom prst="rect">
            <a:avLst/>
          </a:prstGeom>
        </p:spPr>
      </p:pic>
    </p:spTree>
    <p:extLst>
      <p:ext uri="{BB962C8B-B14F-4D97-AF65-F5344CB8AC3E}">
        <p14:creationId xmlns:p14="http://schemas.microsoft.com/office/powerpoint/2010/main" val="42542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US" dirty="0"/>
              <a:t>Positive relationships</a:t>
            </a:r>
            <a:endParaRPr lang="en-AU" dirty="0"/>
          </a:p>
        </p:txBody>
      </p:sp>
      <p:sp>
        <p:nvSpPr>
          <p:cNvPr id="3" name="Content Placeholder 2"/>
          <p:cNvSpPr>
            <a:spLocks noGrp="1"/>
          </p:cNvSpPr>
          <p:nvPr>
            <p:ph sz="half" idx="1"/>
          </p:nvPr>
        </p:nvSpPr>
        <p:spPr/>
        <p:txBody>
          <a:bodyPr>
            <a:normAutofit/>
          </a:bodyPr>
          <a:lstStyle/>
          <a:p>
            <a:pPr marL="0" indent="0">
              <a:buNone/>
            </a:pPr>
            <a:r>
              <a:rPr lang="en-AU" b="1" dirty="0"/>
              <a:t>Forest certification</a:t>
            </a:r>
            <a:endParaRPr lang="en-AU" dirty="0"/>
          </a:p>
          <a:p>
            <a:r>
              <a:rPr lang="en-US" dirty="0"/>
              <a:t>Forest Stewardship Standard</a:t>
            </a:r>
          </a:p>
          <a:p>
            <a:r>
              <a:rPr lang="en-US" dirty="0"/>
              <a:t>Sustainable Forest Management</a:t>
            </a:r>
          </a:p>
          <a:p>
            <a:pPr marL="0" indent="0">
              <a:buNone/>
            </a:pPr>
            <a:r>
              <a:rPr lang="en-US" dirty="0"/>
              <a:t>To achieve certification against these standards, forest managers must build positive relationships with their stakeholders.</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smtClean="0"/>
              <a:pPr/>
              <a:t>11</a:t>
            </a:fld>
            <a:endParaRPr lang="en-AU" dirty="0"/>
          </a:p>
        </p:txBody>
      </p:sp>
      <p:sp>
        <p:nvSpPr>
          <p:cNvPr id="17" name="TextBox 16">
            <a:extLst>
              <a:ext uri="{FF2B5EF4-FFF2-40B4-BE49-F238E27FC236}">
                <a16:creationId xmlns:a16="http://schemas.microsoft.com/office/drawing/2014/main" id="{25658466-0B2B-4B5C-86EA-B15C6433E119}"/>
              </a:ext>
            </a:extLst>
          </p:cNvPr>
          <p:cNvSpPr txBox="1"/>
          <p:nvPr/>
        </p:nvSpPr>
        <p:spPr>
          <a:xfrm>
            <a:off x="6456362" y="4764346"/>
            <a:ext cx="5543550" cy="276999"/>
          </a:xfrm>
          <a:prstGeom prst="rect">
            <a:avLst/>
          </a:prstGeom>
          <a:noFill/>
        </p:spPr>
        <p:txBody>
          <a:bodyPr wrap="square" rtlCol="0">
            <a:spAutoFit/>
          </a:bodyPr>
          <a:lstStyle/>
          <a:p>
            <a:pPr lvl="0" algn="r"/>
            <a:r>
              <a:rPr lang="en-AU" sz="1200" dirty="0"/>
              <a:t>Extract: AS4708-2013 Sustainable Forest Management (p27)</a:t>
            </a:r>
          </a:p>
        </p:txBody>
      </p:sp>
      <p:pic>
        <p:nvPicPr>
          <p:cNvPr id="29" name="Picture 28">
            <a:extLst>
              <a:ext uri="{FF2B5EF4-FFF2-40B4-BE49-F238E27FC236}">
                <a16:creationId xmlns:a16="http://schemas.microsoft.com/office/drawing/2014/main" id="{4E0F876F-C2C0-4100-92B3-A12D813AC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363" y="365125"/>
            <a:ext cx="5734800" cy="4399221"/>
          </a:xfrm>
          <a:prstGeom prst="rect">
            <a:avLst/>
          </a:prstGeom>
        </p:spPr>
      </p:pic>
    </p:spTree>
    <p:extLst>
      <p:ext uri="{BB962C8B-B14F-4D97-AF65-F5344CB8AC3E}">
        <p14:creationId xmlns:p14="http://schemas.microsoft.com/office/powerpoint/2010/main" val="318214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a:t>Positive relationships</a:t>
            </a:r>
          </a:p>
        </p:txBody>
      </p:sp>
      <p:sp>
        <p:nvSpPr>
          <p:cNvPr id="3" name="Content Placeholder 2"/>
          <p:cNvSpPr>
            <a:spLocks noGrp="1"/>
          </p:cNvSpPr>
          <p:nvPr>
            <p:ph sz="half" idx="1"/>
          </p:nvPr>
        </p:nvSpPr>
        <p:spPr/>
        <p:txBody>
          <a:bodyPr>
            <a:normAutofit/>
          </a:bodyPr>
          <a:lstStyle/>
          <a:p>
            <a:pPr marL="0" indent="0">
              <a:buNone/>
            </a:pPr>
            <a:r>
              <a:rPr lang="en-AU" b="1" dirty="0"/>
              <a:t>Good neighbour protocol</a:t>
            </a:r>
          </a:p>
          <a:p>
            <a:pPr marL="0" indent="0">
              <a:buNone/>
            </a:pPr>
            <a:r>
              <a:rPr lang="en-US" dirty="0"/>
              <a:t>By signing up to this protocol, forest managers agree to build positive relationships with their  stakeholders.</a:t>
            </a:r>
          </a:p>
        </p:txBody>
      </p:sp>
      <p:sp>
        <p:nvSpPr>
          <p:cNvPr id="4" name="Footer Placeholder 3"/>
          <p:cNvSpPr>
            <a:spLocks noGrp="1"/>
          </p:cNvSpPr>
          <p:nvPr>
            <p:ph type="ftr" sz="quarter" idx="10"/>
          </p:nvPr>
        </p:nvSpPr>
        <p:spPr>
          <a:xfrm>
            <a:off x="838200" y="6356349"/>
            <a:ext cx="2743200" cy="365125"/>
          </a:xfrm>
        </p:spPr>
        <p:txBody>
          <a:bodyPr/>
          <a:lstStyle/>
          <a:p>
            <a:r>
              <a:rPr lang="en-AU" dirty="0">
                <a:solidFill>
                  <a:schemeClr val="bg1"/>
                </a:solidFill>
              </a:rPr>
              <a:t>Version 1.2</a:t>
            </a:r>
          </a:p>
        </p:txBody>
      </p:sp>
      <p:sp>
        <p:nvSpPr>
          <p:cNvPr id="7" name="Slide Number Placeholder 6"/>
          <p:cNvSpPr>
            <a:spLocks noGrp="1"/>
          </p:cNvSpPr>
          <p:nvPr>
            <p:ph type="sldNum" sz="quarter" idx="11"/>
          </p:nvPr>
        </p:nvSpPr>
        <p:spPr>
          <a:xfrm>
            <a:off x="4724400" y="6356349"/>
            <a:ext cx="2743200" cy="365125"/>
          </a:xfrm>
        </p:spPr>
        <p:txBody>
          <a:bodyPr/>
          <a:lstStyle/>
          <a:p>
            <a:r>
              <a:rPr lang="en-AU" dirty="0">
                <a:solidFill>
                  <a:schemeClr val="bg1"/>
                </a:solidFill>
              </a:rPr>
              <a:t>Slide </a:t>
            </a:r>
            <a:fld id="{4EA72B09-40CC-41DA-9734-563003760C24}" type="slidenum">
              <a:rPr lang="en-AU" smtClean="0">
                <a:solidFill>
                  <a:schemeClr val="bg1"/>
                </a:solidFill>
              </a:rPr>
              <a:pPr/>
              <a:t>12</a:t>
            </a:fld>
            <a:endParaRPr lang="en-AU" dirty="0">
              <a:solidFill>
                <a:schemeClr val="bg1"/>
              </a:solidFill>
            </a:endParaRPr>
          </a:p>
        </p:txBody>
      </p:sp>
      <p:sp>
        <p:nvSpPr>
          <p:cNvPr id="20" name="Footer Placeholder 4"/>
          <p:cNvSpPr txBox="1">
            <a:spLocks/>
          </p:cNvSpPr>
          <p:nvPr/>
        </p:nvSpPr>
        <p:spPr>
          <a:xfrm>
            <a:off x="8382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Version 1.2</a:t>
            </a:r>
          </a:p>
        </p:txBody>
      </p:sp>
      <p:pic>
        <p:nvPicPr>
          <p:cNvPr id="10" name="Picture 9">
            <a:extLst>
              <a:ext uri="{FF2B5EF4-FFF2-40B4-BE49-F238E27FC236}">
                <a16:creationId xmlns:a16="http://schemas.microsoft.com/office/drawing/2014/main" id="{EDF89A15-EBE5-422E-8692-01E8B03AC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960" y="0"/>
            <a:ext cx="4850256" cy="6858000"/>
          </a:xfrm>
          <a:prstGeom prst="rect">
            <a:avLst/>
          </a:prstGeom>
        </p:spPr>
      </p:pic>
      <p:sp>
        <p:nvSpPr>
          <p:cNvPr id="8" name="Slide Number Placeholder 5">
            <a:extLst>
              <a:ext uri="{FF2B5EF4-FFF2-40B4-BE49-F238E27FC236}">
                <a16:creationId xmlns:a16="http://schemas.microsoft.com/office/drawing/2014/main" id="{1E6064D2-E40E-4AE6-BD38-8C657CCDD109}"/>
              </a:ext>
            </a:extLst>
          </p:cNvPr>
          <p:cNvSpPr txBox="1">
            <a:spLocks/>
          </p:cNvSpPr>
          <p:nvPr/>
        </p:nvSpPr>
        <p:spPr>
          <a:xfrm>
            <a:off x="4724400" y="6358113"/>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Slide </a:t>
            </a:r>
            <a:fld id="{4EA72B09-40CC-41DA-9734-563003760C24}" type="slidenum">
              <a:rPr lang="en-AU" smtClean="0"/>
              <a:pPr/>
              <a:t>12</a:t>
            </a:fld>
            <a:endParaRPr lang="en-AU" dirty="0"/>
          </a:p>
        </p:txBody>
      </p:sp>
    </p:spTree>
    <p:extLst>
      <p:ext uri="{BB962C8B-B14F-4D97-AF65-F5344CB8AC3E}">
        <p14:creationId xmlns:p14="http://schemas.microsoft.com/office/powerpoint/2010/main" val="391675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a:t>Regulatory conditions</a:t>
            </a:r>
          </a:p>
        </p:txBody>
      </p:sp>
      <p:sp>
        <p:nvSpPr>
          <p:cNvPr id="3" name="Content Placeholder 2"/>
          <p:cNvSpPr>
            <a:spLocks noGrp="1"/>
          </p:cNvSpPr>
          <p:nvPr>
            <p:ph sz="half" idx="1"/>
          </p:nvPr>
        </p:nvSpPr>
        <p:spPr/>
        <p:txBody>
          <a:bodyPr>
            <a:normAutofit/>
          </a:bodyPr>
          <a:lstStyle/>
          <a:p>
            <a:pPr marL="0" indent="0">
              <a:buNone/>
            </a:pPr>
            <a:r>
              <a:rPr lang="en-US" b="1" dirty="0"/>
              <a:t>Forest Practices Code 2020</a:t>
            </a:r>
            <a:endParaRPr lang="en-AU" b="1" dirty="0"/>
          </a:p>
          <a:p>
            <a:pPr marL="0" indent="0">
              <a:buNone/>
            </a:pPr>
            <a:r>
              <a:rPr lang="en-US" dirty="0"/>
              <a:t>Engaging with stakeholders in the forest industry is also a regulatory requirement in Tasmania.</a:t>
            </a:r>
          </a:p>
          <a:p>
            <a:pPr marL="0" indent="0">
              <a:buNone/>
            </a:pPr>
            <a:r>
              <a:rPr lang="en-US" dirty="0"/>
              <a:t>Stakeholders who own land within 100 m of an operational boundary must be notified of planned forest practices.</a:t>
            </a:r>
          </a:p>
        </p:txBody>
      </p:sp>
      <p:sp>
        <p:nvSpPr>
          <p:cNvPr id="5" name="Footer Placeholder 4"/>
          <p:cNvSpPr>
            <a:spLocks noGrp="1"/>
          </p:cNvSpPr>
          <p:nvPr>
            <p:ph type="ftr" sz="quarter" idx="10"/>
          </p:nvPr>
        </p:nvSpPr>
        <p:spPr/>
        <p:txBody>
          <a:bodyPr/>
          <a:lstStyle/>
          <a:p>
            <a:r>
              <a:rPr lang="en-AU" dirty="0"/>
              <a:t>Version 1.2</a:t>
            </a:r>
          </a:p>
        </p:txBody>
      </p:sp>
      <p:sp>
        <p:nvSpPr>
          <p:cNvPr id="6" name="Slide Number Placeholder 5"/>
          <p:cNvSpPr>
            <a:spLocks noGrp="1"/>
          </p:cNvSpPr>
          <p:nvPr>
            <p:ph type="sldNum" sz="quarter" idx="11"/>
          </p:nvPr>
        </p:nvSpPr>
        <p:spPr/>
        <p:txBody>
          <a:bodyPr/>
          <a:lstStyle/>
          <a:p>
            <a:r>
              <a:rPr lang="en-AU" dirty="0"/>
              <a:t>Slide </a:t>
            </a:r>
            <a:fld id="{4EA72B09-40CC-41DA-9734-563003760C24}" type="slidenum">
              <a:rPr lang="en-AU" smtClean="0"/>
              <a:pPr/>
              <a:t>13</a:t>
            </a:fld>
            <a:endParaRPr lang="en-AU" dirty="0"/>
          </a:p>
        </p:txBody>
      </p:sp>
      <p:pic>
        <p:nvPicPr>
          <p:cNvPr id="8" name="Picture 7">
            <a:extLst>
              <a:ext uri="{FF2B5EF4-FFF2-40B4-BE49-F238E27FC236}">
                <a16:creationId xmlns:a16="http://schemas.microsoft.com/office/drawing/2014/main" id="{893C8776-2588-4B62-B70A-0A72D492F7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2102746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a:t>Interacting effectively</a:t>
            </a:r>
          </a:p>
        </p:txBody>
      </p:sp>
      <p:sp>
        <p:nvSpPr>
          <p:cNvPr id="3" name="Content Placeholder 2"/>
          <p:cNvSpPr>
            <a:spLocks noGrp="1"/>
          </p:cNvSpPr>
          <p:nvPr>
            <p:ph sz="half" idx="1"/>
          </p:nvPr>
        </p:nvSpPr>
        <p:spPr/>
        <p:txBody>
          <a:bodyPr>
            <a:normAutofit/>
          </a:bodyPr>
          <a:lstStyle/>
          <a:p>
            <a:pPr marL="0" indent="0">
              <a:buNone/>
            </a:pPr>
            <a:r>
              <a:rPr lang="en-US" dirty="0"/>
              <a:t>Communication is effective when:</a:t>
            </a:r>
          </a:p>
          <a:p>
            <a:r>
              <a:rPr lang="en-US" dirty="0"/>
              <a:t>everyone is positive and respectful</a:t>
            </a:r>
          </a:p>
          <a:p>
            <a:r>
              <a:rPr lang="en-US" dirty="0"/>
              <a:t>everyone’s message is clear, honest and accurate.</a:t>
            </a:r>
          </a:p>
        </p:txBody>
      </p:sp>
      <p:sp>
        <p:nvSpPr>
          <p:cNvPr id="5" name="Footer Placeholder 4"/>
          <p:cNvSpPr>
            <a:spLocks noGrp="1"/>
          </p:cNvSpPr>
          <p:nvPr>
            <p:ph type="ftr" sz="quarter" idx="10"/>
          </p:nvPr>
        </p:nvSpPr>
        <p:spPr/>
        <p:txBody>
          <a:bodyPr/>
          <a:lstStyle/>
          <a:p>
            <a:r>
              <a:rPr lang="en-AU" dirty="0"/>
              <a:t>Version 1.2</a:t>
            </a:r>
          </a:p>
        </p:txBody>
      </p:sp>
      <p:sp>
        <p:nvSpPr>
          <p:cNvPr id="6" name="Slide Number Placeholder 5"/>
          <p:cNvSpPr>
            <a:spLocks noGrp="1"/>
          </p:cNvSpPr>
          <p:nvPr>
            <p:ph type="sldNum" sz="quarter" idx="11"/>
          </p:nvPr>
        </p:nvSpPr>
        <p:spPr/>
        <p:txBody>
          <a:bodyPr/>
          <a:lstStyle/>
          <a:p>
            <a:r>
              <a:rPr lang="en-AU" dirty="0"/>
              <a:t>Slide </a:t>
            </a:r>
            <a:fld id="{4EA72B09-40CC-41DA-9734-563003760C24}" type="slidenum">
              <a:rPr lang="en-AU" smtClean="0"/>
              <a:pPr/>
              <a:t>14</a:t>
            </a:fld>
            <a:endParaRPr lang="en-AU" dirty="0"/>
          </a:p>
        </p:txBody>
      </p:sp>
      <p:pic>
        <p:nvPicPr>
          <p:cNvPr id="7" name="Picture 6">
            <a:extLst>
              <a:ext uri="{FF2B5EF4-FFF2-40B4-BE49-F238E27FC236}">
                <a16:creationId xmlns:a16="http://schemas.microsoft.com/office/drawing/2014/main" id="{5AD8D3C6-DD52-44E9-91D9-5273B984EB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8" cy="6858000"/>
          </a:xfrm>
          <a:prstGeom prst="rect">
            <a:avLst/>
          </a:prstGeom>
        </p:spPr>
      </p:pic>
    </p:spTree>
    <p:extLst>
      <p:ext uri="{BB962C8B-B14F-4D97-AF65-F5344CB8AC3E}">
        <p14:creationId xmlns:p14="http://schemas.microsoft.com/office/powerpoint/2010/main" val="122496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a:t>Interacting effectively</a:t>
            </a:r>
          </a:p>
        </p:txBody>
      </p:sp>
      <p:sp>
        <p:nvSpPr>
          <p:cNvPr id="3" name="Content Placeholder 2"/>
          <p:cNvSpPr>
            <a:spLocks noGrp="1"/>
          </p:cNvSpPr>
          <p:nvPr>
            <p:ph sz="half" idx="1"/>
          </p:nvPr>
        </p:nvSpPr>
        <p:spPr/>
        <p:txBody>
          <a:bodyPr>
            <a:normAutofit/>
          </a:bodyPr>
          <a:lstStyle/>
          <a:p>
            <a:pPr marL="0" indent="0">
              <a:buNone/>
            </a:pPr>
            <a:r>
              <a:rPr lang="en-US" b="1" i="0" dirty="0"/>
              <a:t>Tips for effective communication</a:t>
            </a:r>
          </a:p>
          <a:p>
            <a:pPr marL="514350" indent="-514350">
              <a:buFont typeface="+mj-lt"/>
              <a:buAutoNum type="arabicPeriod"/>
            </a:pPr>
            <a:r>
              <a:rPr lang="en-US" dirty="0"/>
              <a:t>Check the person’s mood</a:t>
            </a:r>
          </a:p>
          <a:p>
            <a:pPr marL="514350" indent="-514350">
              <a:buFont typeface="+mj-lt"/>
              <a:buAutoNum type="arabicPeriod"/>
            </a:pPr>
            <a:r>
              <a:rPr lang="en-US" dirty="0"/>
              <a:t>Check your own mood</a:t>
            </a:r>
          </a:p>
          <a:p>
            <a:pPr marL="514350" indent="-514350">
              <a:buFont typeface="+mj-lt"/>
              <a:buAutoNum type="arabicPeriod"/>
            </a:pPr>
            <a:r>
              <a:rPr lang="en-US" dirty="0"/>
              <a:t>Listen to their message</a:t>
            </a:r>
          </a:p>
          <a:p>
            <a:pPr marL="514350" indent="-514350">
              <a:buFont typeface="+mj-lt"/>
              <a:buAutoNum type="arabicPeriod"/>
            </a:pPr>
            <a:r>
              <a:rPr lang="en-US" dirty="0"/>
              <a:t>Check your response</a:t>
            </a:r>
            <a:endParaRPr lang="en-AU" dirty="0"/>
          </a:p>
        </p:txBody>
      </p:sp>
      <p:sp>
        <p:nvSpPr>
          <p:cNvPr id="5" name="Footer Placeholder 4"/>
          <p:cNvSpPr>
            <a:spLocks noGrp="1"/>
          </p:cNvSpPr>
          <p:nvPr>
            <p:ph type="ftr" sz="quarter" idx="10"/>
          </p:nvPr>
        </p:nvSpPr>
        <p:spPr/>
        <p:txBody>
          <a:bodyPr/>
          <a:lstStyle/>
          <a:p>
            <a:r>
              <a:rPr lang="en-AU" dirty="0"/>
              <a:t>Version 1.2</a:t>
            </a:r>
          </a:p>
        </p:txBody>
      </p:sp>
      <p:sp>
        <p:nvSpPr>
          <p:cNvPr id="6" name="Slide Number Placeholder 5"/>
          <p:cNvSpPr>
            <a:spLocks noGrp="1"/>
          </p:cNvSpPr>
          <p:nvPr>
            <p:ph type="sldNum" sz="quarter" idx="11"/>
          </p:nvPr>
        </p:nvSpPr>
        <p:spPr/>
        <p:txBody>
          <a:bodyPr/>
          <a:lstStyle/>
          <a:p>
            <a:r>
              <a:rPr lang="en-AU" dirty="0"/>
              <a:t>Slide </a:t>
            </a:r>
            <a:fld id="{4EA72B09-40CC-41DA-9734-563003760C24}" type="slidenum">
              <a:rPr lang="en-AU" smtClean="0"/>
              <a:pPr/>
              <a:t>15</a:t>
            </a:fld>
            <a:endParaRPr lang="en-AU" dirty="0"/>
          </a:p>
        </p:txBody>
      </p:sp>
      <p:pic>
        <p:nvPicPr>
          <p:cNvPr id="7" name="Picture 6">
            <a:extLst>
              <a:ext uri="{FF2B5EF4-FFF2-40B4-BE49-F238E27FC236}">
                <a16:creationId xmlns:a16="http://schemas.microsoft.com/office/drawing/2014/main" id="{ACEC190B-160D-4B5A-90AB-6ECE620EB2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8" cy="6858000"/>
          </a:xfrm>
          <a:prstGeom prst="rect">
            <a:avLst/>
          </a:prstGeom>
        </p:spPr>
      </p:pic>
    </p:spTree>
    <p:extLst>
      <p:ext uri="{BB962C8B-B14F-4D97-AF65-F5344CB8AC3E}">
        <p14:creationId xmlns:p14="http://schemas.microsoft.com/office/powerpoint/2010/main" val="305381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6E0B63-4A1C-44D3-A1B4-9981A01E2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342265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1709738"/>
            <a:ext cx="8504238" cy="2852737"/>
          </a:xfrm>
        </p:spPr>
        <p:txBody>
          <a:bodyPr/>
          <a:lstStyle/>
          <a:p>
            <a:r>
              <a:rPr lang="en-AU" dirty="0">
                <a:solidFill>
                  <a:schemeClr val="bg1"/>
                </a:solidFill>
              </a:rPr>
              <a:t>Identify</a:t>
            </a:r>
          </a:p>
        </p:txBody>
      </p:sp>
      <p:sp>
        <p:nvSpPr>
          <p:cNvPr id="3" name="Text Placeholder 2"/>
          <p:cNvSpPr>
            <a:spLocks noGrp="1"/>
          </p:cNvSpPr>
          <p:nvPr>
            <p:ph type="body" idx="1"/>
          </p:nvPr>
        </p:nvSpPr>
        <p:spPr>
          <a:xfrm>
            <a:off x="831850" y="4589463"/>
            <a:ext cx="8504238" cy="1500187"/>
          </a:xfrm>
        </p:spPr>
        <p:txBody>
          <a:bodyPr/>
          <a:lstStyle/>
          <a:p>
            <a:r>
              <a:rPr lang="en-AU" dirty="0">
                <a:solidFill>
                  <a:schemeClr val="bg1"/>
                </a:solidFill>
              </a:rPr>
              <a:t>Engagement strategies</a:t>
            </a: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a:solidFill>
                  <a:schemeClr val="bg1"/>
                </a:solidFill>
              </a:rPr>
              <a:t>Version 1.2</a:t>
            </a: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16</a:t>
            </a:fld>
            <a:endParaRPr lang="en-AU"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606341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Stakeholder concerns</a:t>
            </a:r>
          </a:p>
        </p:txBody>
      </p:sp>
      <p:sp>
        <p:nvSpPr>
          <p:cNvPr id="3" name="Content Placeholder 2"/>
          <p:cNvSpPr>
            <a:spLocks noGrp="1"/>
          </p:cNvSpPr>
          <p:nvPr>
            <p:ph sz="half" idx="1"/>
          </p:nvPr>
        </p:nvSpPr>
        <p:spPr/>
        <p:txBody>
          <a:bodyPr>
            <a:normAutofit/>
          </a:bodyPr>
          <a:lstStyle/>
          <a:p>
            <a:pPr marL="0" indent="0">
              <a:buNone/>
            </a:pPr>
            <a:r>
              <a:rPr lang="en-US" dirty="0"/>
              <a:t>Before engaging with someone, it is important to quickly assess:</a:t>
            </a:r>
          </a:p>
          <a:p>
            <a:r>
              <a:rPr lang="en-US" dirty="0"/>
              <a:t>the type of stakeholder they are</a:t>
            </a:r>
          </a:p>
          <a:p>
            <a:r>
              <a:rPr lang="en-US" dirty="0"/>
              <a:t>the concerns they may have.</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17</a:t>
            </a:fld>
            <a:endParaRPr lang="en-AU" dirty="0"/>
          </a:p>
        </p:txBody>
      </p:sp>
      <p:pic>
        <p:nvPicPr>
          <p:cNvPr id="7" name="Picture 6">
            <a:extLst>
              <a:ext uri="{FF2B5EF4-FFF2-40B4-BE49-F238E27FC236}">
                <a16:creationId xmlns:a16="http://schemas.microsoft.com/office/drawing/2014/main" id="{309C620A-1BEB-4BA8-9A12-7834A42AF8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8" cy="6858000"/>
          </a:xfrm>
          <a:prstGeom prst="rect">
            <a:avLst/>
          </a:prstGeom>
        </p:spPr>
      </p:pic>
    </p:spTree>
    <p:extLst>
      <p:ext uri="{BB962C8B-B14F-4D97-AF65-F5344CB8AC3E}">
        <p14:creationId xmlns:p14="http://schemas.microsoft.com/office/powerpoint/2010/main" val="401924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BDC2-EDE4-4155-B67D-0A1E3B0212DB}"/>
              </a:ext>
            </a:extLst>
          </p:cNvPr>
          <p:cNvSpPr>
            <a:spLocks noGrp="1"/>
          </p:cNvSpPr>
          <p:nvPr>
            <p:ph type="title"/>
          </p:nvPr>
        </p:nvSpPr>
        <p:spPr/>
        <p:txBody>
          <a:bodyPr/>
          <a:lstStyle/>
          <a:p>
            <a:r>
              <a:rPr lang="en-US" dirty="0"/>
              <a:t>Activity: Identifying stakeholder concerns</a:t>
            </a:r>
            <a:endParaRPr lang="en-AU" dirty="0"/>
          </a:p>
        </p:txBody>
      </p:sp>
      <p:graphicFrame>
        <p:nvGraphicFramePr>
          <p:cNvPr id="8" name="Table 8">
            <a:extLst>
              <a:ext uri="{FF2B5EF4-FFF2-40B4-BE49-F238E27FC236}">
                <a16:creationId xmlns:a16="http://schemas.microsoft.com/office/drawing/2014/main" id="{08C3B332-BCD4-4514-AC77-06930DA3EF70}"/>
              </a:ext>
            </a:extLst>
          </p:cNvPr>
          <p:cNvGraphicFramePr>
            <a:graphicFrameLocks noGrp="1"/>
          </p:cNvGraphicFramePr>
          <p:nvPr>
            <p:ph idx="1"/>
            <p:extLst>
              <p:ext uri="{D42A27DB-BD31-4B8C-83A1-F6EECF244321}">
                <p14:modId xmlns:p14="http://schemas.microsoft.com/office/powerpoint/2010/main" val="1688696422"/>
              </p:ext>
            </p:extLst>
          </p:nvPr>
        </p:nvGraphicFramePr>
        <p:xfrm>
          <a:off x="838200" y="1825625"/>
          <a:ext cx="10515600" cy="4079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813201344"/>
                    </a:ext>
                  </a:extLst>
                </a:gridCol>
                <a:gridCol w="5257800">
                  <a:extLst>
                    <a:ext uri="{9D8B030D-6E8A-4147-A177-3AD203B41FA5}">
                      <a16:colId xmlns:a16="http://schemas.microsoft.com/office/drawing/2014/main" val="1653168314"/>
                    </a:ext>
                  </a:extLst>
                </a:gridCol>
              </a:tblGrid>
              <a:tr h="370840">
                <a:tc>
                  <a:txBody>
                    <a:bodyPr/>
                    <a:lstStyle/>
                    <a:p>
                      <a:r>
                        <a:rPr lang="en-US" dirty="0"/>
                        <a:t>Key stakeholders</a:t>
                      </a:r>
                      <a:endParaRPr lang="en-AU" dirty="0"/>
                    </a:p>
                  </a:txBody>
                  <a:tcPr/>
                </a:tc>
                <a:tc>
                  <a:txBody>
                    <a:bodyPr/>
                    <a:lstStyle/>
                    <a:p>
                      <a:r>
                        <a:rPr lang="en-US" dirty="0"/>
                        <a:t>Common concerns</a:t>
                      </a:r>
                      <a:endParaRPr lang="en-AU" dirty="0"/>
                    </a:p>
                  </a:txBody>
                  <a:tcPr/>
                </a:tc>
                <a:extLst>
                  <a:ext uri="{0D108BD9-81ED-4DB2-BD59-A6C34878D82A}">
                    <a16:rowId xmlns:a16="http://schemas.microsoft.com/office/drawing/2014/main" val="2001802455"/>
                  </a:ext>
                </a:extLst>
              </a:tr>
              <a:tr h="370840">
                <a:tc>
                  <a:txBody>
                    <a:bodyPr/>
                    <a:lstStyle/>
                    <a:p>
                      <a:r>
                        <a:rPr lang="en-AU" dirty="0"/>
                        <a:t>Landowners, neighbours &amp; residents</a:t>
                      </a:r>
                    </a:p>
                  </a:txBody>
                  <a:tcPr/>
                </a:tc>
                <a:tc>
                  <a:txBody>
                    <a:bodyPr/>
                    <a:lstStyle/>
                    <a:p>
                      <a:endParaRPr lang="en-AU" dirty="0"/>
                    </a:p>
                  </a:txBody>
                  <a:tcPr/>
                </a:tc>
                <a:extLst>
                  <a:ext uri="{0D108BD9-81ED-4DB2-BD59-A6C34878D82A}">
                    <a16:rowId xmlns:a16="http://schemas.microsoft.com/office/drawing/2014/main" val="1605814663"/>
                  </a:ext>
                </a:extLst>
              </a:tr>
              <a:tr h="370840">
                <a:tc>
                  <a:txBody>
                    <a:bodyPr/>
                    <a:lstStyle/>
                    <a:p>
                      <a:r>
                        <a:rPr lang="en-AU" dirty="0"/>
                        <a:t>Local businesses</a:t>
                      </a:r>
                    </a:p>
                  </a:txBody>
                  <a:tcPr/>
                </a:tc>
                <a:tc>
                  <a:txBody>
                    <a:bodyPr/>
                    <a:lstStyle/>
                    <a:p>
                      <a:endParaRPr lang="en-AU" dirty="0"/>
                    </a:p>
                  </a:txBody>
                  <a:tcPr/>
                </a:tc>
                <a:extLst>
                  <a:ext uri="{0D108BD9-81ED-4DB2-BD59-A6C34878D82A}">
                    <a16:rowId xmlns:a16="http://schemas.microsoft.com/office/drawing/2014/main" val="995851654"/>
                  </a:ext>
                </a:extLst>
              </a:tr>
              <a:tr h="370840">
                <a:tc>
                  <a:txBody>
                    <a:bodyPr/>
                    <a:lstStyle/>
                    <a:p>
                      <a:r>
                        <a:rPr lang="en-US" dirty="0"/>
                        <a:t>Local communities</a:t>
                      </a:r>
                    </a:p>
                  </a:txBody>
                  <a:tcPr/>
                </a:tc>
                <a:tc>
                  <a:txBody>
                    <a:bodyPr/>
                    <a:lstStyle/>
                    <a:p>
                      <a:endParaRPr lang="en-AU" dirty="0"/>
                    </a:p>
                  </a:txBody>
                  <a:tcPr/>
                </a:tc>
                <a:extLst>
                  <a:ext uri="{0D108BD9-81ED-4DB2-BD59-A6C34878D82A}">
                    <a16:rowId xmlns:a16="http://schemas.microsoft.com/office/drawing/2014/main" val="825119725"/>
                  </a:ext>
                </a:extLst>
              </a:tr>
              <a:tr h="370840">
                <a:tc>
                  <a:txBody>
                    <a:bodyPr/>
                    <a:lstStyle/>
                    <a:p>
                      <a:r>
                        <a:rPr lang="en-AU" dirty="0"/>
                        <a:t>Local councils</a:t>
                      </a:r>
                    </a:p>
                  </a:txBody>
                  <a:tcPr/>
                </a:tc>
                <a:tc>
                  <a:txBody>
                    <a:bodyPr/>
                    <a:lstStyle/>
                    <a:p>
                      <a:endParaRPr lang="en-AU" dirty="0"/>
                    </a:p>
                  </a:txBody>
                  <a:tcPr/>
                </a:tc>
                <a:extLst>
                  <a:ext uri="{0D108BD9-81ED-4DB2-BD59-A6C34878D82A}">
                    <a16:rowId xmlns:a16="http://schemas.microsoft.com/office/drawing/2014/main" val="3463038377"/>
                  </a:ext>
                </a:extLst>
              </a:tr>
              <a:tr h="370840">
                <a:tc>
                  <a:txBody>
                    <a:bodyPr/>
                    <a:lstStyle/>
                    <a:p>
                      <a:r>
                        <a:rPr lang="en-AU" dirty="0"/>
                        <a:t>Environmental non-government organisations</a:t>
                      </a:r>
                    </a:p>
                  </a:txBody>
                  <a:tcPr/>
                </a:tc>
                <a:tc>
                  <a:txBody>
                    <a:bodyPr/>
                    <a:lstStyle/>
                    <a:p>
                      <a:endParaRPr lang="en-AU" dirty="0"/>
                    </a:p>
                  </a:txBody>
                  <a:tcPr/>
                </a:tc>
                <a:extLst>
                  <a:ext uri="{0D108BD9-81ED-4DB2-BD59-A6C34878D82A}">
                    <a16:rowId xmlns:a16="http://schemas.microsoft.com/office/drawing/2014/main" val="2793013618"/>
                  </a:ext>
                </a:extLst>
              </a:tr>
              <a:tr h="370840">
                <a:tc>
                  <a:txBody>
                    <a:bodyPr/>
                    <a:lstStyle/>
                    <a:p>
                      <a:r>
                        <a:rPr lang="en-AU" dirty="0"/>
                        <a:t>Government organisations</a:t>
                      </a:r>
                    </a:p>
                  </a:txBody>
                  <a:tcPr/>
                </a:tc>
                <a:tc>
                  <a:txBody>
                    <a:bodyPr/>
                    <a:lstStyle/>
                    <a:p>
                      <a:endParaRPr lang="en-AU" dirty="0"/>
                    </a:p>
                  </a:txBody>
                  <a:tcPr/>
                </a:tc>
                <a:extLst>
                  <a:ext uri="{0D108BD9-81ED-4DB2-BD59-A6C34878D82A}">
                    <a16:rowId xmlns:a16="http://schemas.microsoft.com/office/drawing/2014/main" val="21066738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Industry associations</a:t>
                      </a:r>
                      <a:endParaRPr lang="en-US" sz="1800" i="0" kern="1200" dirty="0">
                        <a:solidFill>
                          <a:schemeClr val="tx1"/>
                        </a:solidFill>
                        <a:effectLst/>
                        <a:latin typeface="+mn-lt"/>
                        <a:ea typeface="+mn-ea"/>
                        <a:cs typeface="+mn-cs"/>
                      </a:endParaRPr>
                    </a:p>
                  </a:txBody>
                  <a:tcPr/>
                </a:tc>
                <a:tc>
                  <a:txBody>
                    <a:bodyPr/>
                    <a:lstStyle/>
                    <a:p>
                      <a:endParaRPr lang="en-AU" dirty="0"/>
                    </a:p>
                  </a:txBody>
                  <a:tcPr/>
                </a:tc>
                <a:extLst>
                  <a:ext uri="{0D108BD9-81ED-4DB2-BD59-A6C34878D82A}">
                    <a16:rowId xmlns:a16="http://schemas.microsoft.com/office/drawing/2014/main" val="1783898939"/>
                  </a:ext>
                </a:extLst>
              </a:tr>
              <a:tr h="370840">
                <a:tc>
                  <a:txBody>
                    <a:bodyPr/>
                    <a:lstStyle/>
                    <a:p>
                      <a:r>
                        <a:rPr lang="en-AU" dirty="0"/>
                        <a:t>Recreational organisations</a:t>
                      </a:r>
                    </a:p>
                  </a:txBody>
                  <a:tcPr/>
                </a:tc>
                <a:tc>
                  <a:txBody>
                    <a:bodyPr/>
                    <a:lstStyle/>
                    <a:p>
                      <a:endParaRPr lang="en-AU" dirty="0"/>
                    </a:p>
                  </a:txBody>
                  <a:tcPr/>
                </a:tc>
                <a:extLst>
                  <a:ext uri="{0D108BD9-81ED-4DB2-BD59-A6C34878D82A}">
                    <a16:rowId xmlns:a16="http://schemas.microsoft.com/office/drawing/2014/main" val="1062396959"/>
                  </a:ext>
                </a:extLst>
              </a:tr>
              <a:tr h="370840">
                <a:tc>
                  <a:txBody>
                    <a:bodyPr/>
                    <a:lstStyle/>
                    <a:p>
                      <a:r>
                        <a:rPr lang="en-AU" dirty="0"/>
                        <a:t>Regional Aboriginal communities</a:t>
                      </a:r>
                    </a:p>
                  </a:txBody>
                  <a:tcPr/>
                </a:tc>
                <a:tc>
                  <a:txBody>
                    <a:bodyPr/>
                    <a:lstStyle/>
                    <a:p>
                      <a:endParaRPr lang="en-AU" dirty="0"/>
                    </a:p>
                  </a:txBody>
                  <a:tcPr/>
                </a:tc>
                <a:extLst>
                  <a:ext uri="{0D108BD9-81ED-4DB2-BD59-A6C34878D82A}">
                    <a16:rowId xmlns:a16="http://schemas.microsoft.com/office/drawing/2014/main" val="2636206646"/>
                  </a:ext>
                </a:extLst>
              </a:tr>
              <a:tr h="370840">
                <a:tc>
                  <a:txBody>
                    <a:bodyPr/>
                    <a:lstStyle/>
                    <a:p>
                      <a:r>
                        <a:rPr lang="en-AU" dirty="0"/>
                        <a:t>Utility organisations</a:t>
                      </a:r>
                    </a:p>
                  </a:txBody>
                  <a:tcPr/>
                </a:tc>
                <a:tc>
                  <a:txBody>
                    <a:bodyPr/>
                    <a:lstStyle/>
                    <a:p>
                      <a:endParaRPr lang="en-AU" dirty="0"/>
                    </a:p>
                  </a:txBody>
                  <a:tcPr/>
                </a:tc>
                <a:extLst>
                  <a:ext uri="{0D108BD9-81ED-4DB2-BD59-A6C34878D82A}">
                    <a16:rowId xmlns:a16="http://schemas.microsoft.com/office/drawing/2014/main" val="1904189088"/>
                  </a:ext>
                </a:extLst>
              </a:tr>
            </a:tbl>
          </a:graphicData>
        </a:graphic>
      </p:graphicFrame>
      <p:sp>
        <p:nvSpPr>
          <p:cNvPr id="4" name="Footer Placeholder 3">
            <a:extLst>
              <a:ext uri="{FF2B5EF4-FFF2-40B4-BE49-F238E27FC236}">
                <a16:creationId xmlns:a16="http://schemas.microsoft.com/office/drawing/2014/main" id="{E010C9AE-DD7F-47B8-A39E-5ED96DF6F670}"/>
              </a:ext>
            </a:extLst>
          </p:cNvPr>
          <p:cNvSpPr>
            <a:spLocks noGrp="1"/>
          </p:cNvSpPr>
          <p:nvPr>
            <p:ph type="ftr" sz="quarter" idx="10"/>
          </p:nvPr>
        </p:nvSpPr>
        <p:spPr/>
        <p:txBody>
          <a:bodyPr/>
          <a:lstStyle/>
          <a:p>
            <a:r>
              <a:rPr lang="en-AU" dirty="0"/>
              <a:t>Version 1.2</a:t>
            </a:r>
          </a:p>
        </p:txBody>
      </p:sp>
      <p:sp>
        <p:nvSpPr>
          <p:cNvPr id="5" name="Slide Number Placeholder 4">
            <a:extLst>
              <a:ext uri="{FF2B5EF4-FFF2-40B4-BE49-F238E27FC236}">
                <a16:creationId xmlns:a16="http://schemas.microsoft.com/office/drawing/2014/main" id="{2DFE54D7-0C14-4ED7-8ED8-5E392AFBEA51}"/>
              </a:ext>
            </a:extLst>
          </p:cNvPr>
          <p:cNvSpPr>
            <a:spLocks noGrp="1"/>
          </p:cNvSpPr>
          <p:nvPr>
            <p:ph type="sldNum" sz="quarter" idx="11"/>
          </p:nvPr>
        </p:nvSpPr>
        <p:spPr/>
        <p:txBody>
          <a:bodyPr/>
          <a:lstStyle/>
          <a:p>
            <a:r>
              <a:rPr lang="en-AU" dirty="0"/>
              <a:t>Slide </a:t>
            </a:r>
            <a:fld id="{4EA72B09-40CC-41DA-9734-563003760C24}" type="slidenum">
              <a:rPr lang="en-AU" smtClean="0"/>
              <a:pPr/>
              <a:t>18</a:t>
            </a:fld>
            <a:endParaRPr lang="en-AU" dirty="0"/>
          </a:p>
        </p:txBody>
      </p:sp>
    </p:spTree>
    <p:extLst>
      <p:ext uri="{BB962C8B-B14F-4D97-AF65-F5344CB8AC3E}">
        <p14:creationId xmlns:p14="http://schemas.microsoft.com/office/powerpoint/2010/main" val="796033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618162" cy="1325563"/>
          </a:xfrm>
        </p:spPr>
        <p:txBody>
          <a:bodyPr/>
          <a:lstStyle/>
          <a:p>
            <a:r>
              <a:rPr lang="en-AU" dirty="0"/>
              <a:t>Social benefits</a:t>
            </a:r>
          </a:p>
        </p:txBody>
      </p:sp>
      <p:sp>
        <p:nvSpPr>
          <p:cNvPr id="3" name="Content Placeholder 2"/>
          <p:cNvSpPr>
            <a:spLocks noGrp="1"/>
          </p:cNvSpPr>
          <p:nvPr>
            <p:ph sz="half" idx="1"/>
          </p:nvPr>
        </p:nvSpPr>
        <p:spPr/>
        <p:txBody>
          <a:bodyPr>
            <a:normAutofit/>
          </a:bodyPr>
          <a:lstStyle/>
          <a:p>
            <a:pPr marL="0" indent="0">
              <a:buNone/>
            </a:pPr>
            <a:r>
              <a:rPr lang="en-US" dirty="0"/>
              <a:t>Forest-related activities in Tasmania generate a number of social benefits.</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19</a:t>
            </a:fld>
            <a:endParaRPr lang="en-AU" dirty="0"/>
          </a:p>
        </p:txBody>
      </p:sp>
      <p:pic>
        <p:nvPicPr>
          <p:cNvPr id="12" name="Picture 11">
            <a:extLst>
              <a:ext uri="{FF2B5EF4-FFF2-40B4-BE49-F238E27FC236}">
                <a16:creationId xmlns:a16="http://schemas.microsoft.com/office/drawing/2014/main" id="{87050615-B9EA-42B7-A32F-6AE6C23BD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9825" y="365125"/>
            <a:ext cx="1800000" cy="1800000"/>
          </a:xfrm>
          <a:prstGeom prst="rect">
            <a:avLst/>
          </a:prstGeom>
        </p:spPr>
      </p:pic>
      <p:sp>
        <p:nvSpPr>
          <p:cNvPr id="13" name="TextBox 12">
            <a:extLst>
              <a:ext uri="{FF2B5EF4-FFF2-40B4-BE49-F238E27FC236}">
                <a16:creationId xmlns:a16="http://schemas.microsoft.com/office/drawing/2014/main" id="{C3CFA7E2-C3B2-4F55-92E0-6D3CF9DFD7DF}"/>
              </a:ext>
            </a:extLst>
          </p:cNvPr>
          <p:cNvSpPr txBox="1"/>
          <p:nvPr/>
        </p:nvSpPr>
        <p:spPr>
          <a:xfrm>
            <a:off x="6599825" y="2165125"/>
            <a:ext cx="4320000" cy="738664"/>
          </a:xfrm>
          <a:prstGeom prst="rect">
            <a:avLst/>
          </a:prstGeom>
          <a:noFill/>
        </p:spPr>
        <p:txBody>
          <a:bodyPr wrap="square" rtlCol="0">
            <a:spAutoFit/>
          </a:bodyPr>
          <a:lstStyle/>
          <a:p>
            <a:pPr algn="ctr"/>
            <a:r>
              <a:rPr lang="en-US" sz="2400" dirty="0"/>
              <a:t>3,000+ direct jobs</a:t>
            </a:r>
          </a:p>
          <a:p>
            <a:pPr algn="ctr"/>
            <a:r>
              <a:rPr lang="en-US" dirty="0"/>
              <a:t>generated by the forest industry</a:t>
            </a:r>
            <a:endParaRPr lang="en-AU" dirty="0"/>
          </a:p>
        </p:txBody>
      </p:sp>
      <p:pic>
        <p:nvPicPr>
          <p:cNvPr id="15" name="Picture 14">
            <a:extLst>
              <a:ext uri="{FF2B5EF4-FFF2-40B4-BE49-F238E27FC236}">
                <a16:creationId xmlns:a16="http://schemas.microsoft.com/office/drawing/2014/main" id="{B32916A5-AA70-4957-89E7-2E42A585E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825" y="3638299"/>
            <a:ext cx="1800000" cy="1800000"/>
          </a:xfrm>
          <a:prstGeom prst="rect">
            <a:avLst/>
          </a:prstGeom>
        </p:spPr>
      </p:pic>
      <p:sp>
        <p:nvSpPr>
          <p:cNvPr id="16" name="TextBox 15">
            <a:extLst>
              <a:ext uri="{FF2B5EF4-FFF2-40B4-BE49-F238E27FC236}">
                <a16:creationId xmlns:a16="http://schemas.microsoft.com/office/drawing/2014/main" id="{451C4889-3DD8-4C7A-8896-BCB2B33BD1B4}"/>
              </a:ext>
            </a:extLst>
          </p:cNvPr>
          <p:cNvSpPr txBox="1"/>
          <p:nvPr/>
        </p:nvSpPr>
        <p:spPr>
          <a:xfrm>
            <a:off x="6599825" y="5438299"/>
            <a:ext cx="4320000" cy="738664"/>
          </a:xfrm>
          <a:prstGeom prst="rect">
            <a:avLst/>
          </a:prstGeom>
          <a:noFill/>
        </p:spPr>
        <p:txBody>
          <a:bodyPr wrap="square" rtlCol="0">
            <a:spAutoFit/>
          </a:bodyPr>
          <a:lstStyle/>
          <a:p>
            <a:pPr algn="ctr"/>
            <a:r>
              <a:rPr lang="en-US" sz="2400" dirty="0"/>
              <a:t>2,600+ indirect jobs</a:t>
            </a:r>
          </a:p>
          <a:p>
            <a:pPr algn="ctr"/>
            <a:r>
              <a:rPr lang="en-US" dirty="0"/>
              <a:t>generated by other industries</a:t>
            </a:r>
            <a:endParaRPr lang="en-AU" dirty="0"/>
          </a:p>
        </p:txBody>
      </p:sp>
    </p:spTree>
    <p:extLst>
      <p:ext uri="{BB962C8B-B14F-4D97-AF65-F5344CB8AC3E}">
        <p14:creationId xmlns:p14="http://schemas.microsoft.com/office/powerpoint/2010/main" val="248299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Background</a:t>
            </a:r>
          </a:p>
        </p:txBody>
      </p:sp>
      <p:sp>
        <p:nvSpPr>
          <p:cNvPr id="7" name="Content Placeholder 6"/>
          <p:cNvSpPr>
            <a:spLocks noGrp="1"/>
          </p:cNvSpPr>
          <p:nvPr>
            <p:ph sz="half" idx="1"/>
          </p:nvPr>
        </p:nvSpPr>
        <p:spPr/>
        <p:txBody>
          <a:bodyPr>
            <a:noAutofit/>
          </a:bodyPr>
          <a:lstStyle/>
          <a:p>
            <a:pPr marL="0" indent="0">
              <a:lnSpc>
                <a:spcPct val="100000"/>
              </a:lnSpc>
              <a:spcBef>
                <a:spcPts val="0"/>
              </a:spcBef>
              <a:buNone/>
            </a:pPr>
            <a:r>
              <a:rPr lang="en-AU" sz="1000" dirty="0"/>
              <a:t>This presentation was developed by ForestWorks under the Training and Skills Development Services (TSDS). The TSDS is funded by the Australian and Tasmanian Governments to support the rebuilding and reskilling of the Tasmanian forest and timber industry.</a:t>
            </a:r>
          </a:p>
          <a:p>
            <a:pPr marL="0" indent="0">
              <a:lnSpc>
                <a:spcPct val="100000"/>
              </a:lnSpc>
              <a:spcBef>
                <a:spcPts val="0"/>
              </a:spcBef>
              <a:buNone/>
            </a:pPr>
            <a:endParaRPr lang="en-AU" sz="1000" dirty="0"/>
          </a:p>
          <a:p>
            <a:pPr marL="0" indent="0">
              <a:lnSpc>
                <a:spcPct val="100000"/>
              </a:lnSpc>
              <a:spcBef>
                <a:spcPts val="0"/>
              </a:spcBef>
              <a:buNone/>
            </a:pPr>
            <a:r>
              <a:rPr lang="en-AU" sz="1000" b="1" dirty="0"/>
              <a:t>Copyright statement</a:t>
            </a:r>
          </a:p>
          <a:p>
            <a:pPr marL="0" indent="0">
              <a:lnSpc>
                <a:spcPct val="100000"/>
              </a:lnSpc>
              <a:spcBef>
                <a:spcPts val="0"/>
              </a:spcBef>
              <a:spcAft>
                <a:spcPts val="600"/>
              </a:spcAft>
              <a:buNone/>
            </a:pPr>
            <a:r>
              <a:rPr lang="en-AU" sz="1000" dirty="0"/>
              <a:t>© 2021 ForestWorks Ltd</a:t>
            </a:r>
          </a:p>
          <a:p>
            <a:pPr marL="0" indent="0">
              <a:lnSpc>
                <a:spcPct val="100000"/>
              </a:lnSpc>
              <a:spcBef>
                <a:spcPts val="0"/>
              </a:spcBef>
              <a:buNone/>
            </a:pPr>
            <a:endParaRPr lang="en-AU" sz="1000" dirty="0"/>
          </a:p>
          <a:p>
            <a:pPr marL="0" indent="0">
              <a:lnSpc>
                <a:spcPct val="100000"/>
              </a:lnSpc>
              <a:spcBef>
                <a:spcPts val="0"/>
              </a:spcBef>
              <a:buNone/>
            </a:pPr>
            <a:endParaRPr lang="en-AU" sz="1000" dirty="0"/>
          </a:p>
          <a:p>
            <a:pPr marL="0" indent="0">
              <a:lnSpc>
                <a:spcPct val="100000"/>
              </a:lnSpc>
              <a:spcBef>
                <a:spcPts val="0"/>
              </a:spcBef>
              <a:buNone/>
            </a:pPr>
            <a:r>
              <a:rPr lang="en-AU" sz="1000" dirty="0"/>
              <a:t>You are free to reuse this work under a Creative Commons Attribution 4.0 International Licence provided any extracts are fully acknowledged, you indicate if changes were made and you comply with the other licence terms. The licence does not apply to any third-party material, images, branding or logos.</a:t>
            </a:r>
          </a:p>
          <a:p>
            <a:pPr marL="0" indent="0">
              <a:lnSpc>
                <a:spcPct val="100000"/>
              </a:lnSpc>
              <a:spcBef>
                <a:spcPts val="0"/>
              </a:spcBef>
              <a:buNone/>
            </a:pPr>
            <a:endParaRPr lang="en-AU" sz="1000" dirty="0"/>
          </a:p>
          <a:p>
            <a:pPr marL="0" indent="0">
              <a:lnSpc>
                <a:spcPct val="100000"/>
              </a:lnSpc>
              <a:spcBef>
                <a:spcPts val="0"/>
              </a:spcBef>
              <a:buNone/>
            </a:pPr>
            <a:endParaRPr lang="en-AU" sz="1000" dirty="0"/>
          </a:p>
          <a:p>
            <a:pPr marL="0" indent="0">
              <a:lnSpc>
                <a:spcPct val="100000"/>
              </a:lnSpc>
              <a:spcBef>
                <a:spcPts val="0"/>
              </a:spcBef>
              <a:buNone/>
            </a:pPr>
            <a:r>
              <a:rPr lang="en-AU" sz="1000" dirty="0"/>
              <a:t>Further information</a:t>
            </a:r>
          </a:p>
          <a:p>
            <a:pPr marL="0" indent="0">
              <a:lnSpc>
                <a:spcPct val="100000"/>
              </a:lnSpc>
              <a:spcBef>
                <a:spcPts val="0"/>
              </a:spcBef>
              <a:spcAft>
                <a:spcPts val="600"/>
              </a:spcAft>
              <a:buNone/>
            </a:pPr>
            <a:r>
              <a:rPr lang="en-AU" sz="1000" dirty="0"/>
              <a:t>Enquiries about this publication should be directed to:</a:t>
            </a:r>
          </a:p>
          <a:p>
            <a:pPr marL="0" indent="0">
              <a:lnSpc>
                <a:spcPct val="100000"/>
              </a:lnSpc>
              <a:spcBef>
                <a:spcPts val="0"/>
              </a:spcBef>
              <a:buNone/>
            </a:pPr>
            <a:r>
              <a:rPr lang="en-AU" sz="1000" dirty="0"/>
              <a:t>ForestWorks Ltd</a:t>
            </a:r>
          </a:p>
          <a:p>
            <a:pPr marL="0" indent="0">
              <a:lnSpc>
                <a:spcPct val="100000"/>
              </a:lnSpc>
              <a:spcBef>
                <a:spcPts val="0"/>
              </a:spcBef>
              <a:buNone/>
            </a:pPr>
            <a:r>
              <a:rPr lang="en-AU" sz="1000" dirty="0"/>
              <a:t>PO Box 612</a:t>
            </a:r>
          </a:p>
          <a:p>
            <a:pPr marL="0" indent="0">
              <a:lnSpc>
                <a:spcPct val="100000"/>
              </a:lnSpc>
              <a:spcBef>
                <a:spcPts val="0"/>
              </a:spcBef>
              <a:buNone/>
            </a:pPr>
            <a:r>
              <a:rPr lang="en-AU" sz="1000" dirty="0"/>
              <a:t>North Melbourne Victoria 3051</a:t>
            </a:r>
          </a:p>
          <a:p>
            <a:pPr marL="0" indent="0">
              <a:lnSpc>
                <a:spcPct val="100000"/>
              </a:lnSpc>
              <a:spcBef>
                <a:spcPts val="0"/>
              </a:spcBef>
              <a:buNone/>
            </a:pPr>
            <a:r>
              <a:rPr lang="en-AU" sz="1000" dirty="0"/>
              <a:t>Telephone: 03 9321 3500</a:t>
            </a:r>
          </a:p>
          <a:p>
            <a:pPr marL="0" indent="0">
              <a:lnSpc>
                <a:spcPct val="100000"/>
              </a:lnSpc>
              <a:spcBef>
                <a:spcPts val="0"/>
              </a:spcBef>
              <a:buNone/>
            </a:pPr>
            <a:r>
              <a:rPr lang="en-AU" sz="1000" dirty="0"/>
              <a:t>Email: forestworks@forestworks.com.au  </a:t>
            </a:r>
          </a:p>
          <a:p>
            <a:pPr marL="0" indent="0">
              <a:lnSpc>
                <a:spcPct val="100000"/>
              </a:lnSpc>
              <a:spcBef>
                <a:spcPts val="0"/>
              </a:spcBef>
              <a:buNone/>
            </a:pPr>
            <a:r>
              <a:rPr lang="en-AU" sz="1000" dirty="0"/>
              <a:t>Website: www.forestworks.com.au </a:t>
            </a:r>
          </a:p>
          <a:p>
            <a:pPr marL="0" indent="0">
              <a:lnSpc>
                <a:spcPct val="100000"/>
              </a:lnSpc>
              <a:spcBef>
                <a:spcPts val="0"/>
              </a:spcBef>
              <a:buNone/>
            </a:pPr>
            <a:endParaRPr lang="en-AU" sz="1000" dirty="0"/>
          </a:p>
          <a:p>
            <a:pPr marL="0" indent="0">
              <a:lnSpc>
                <a:spcPct val="100000"/>
              </a:lnSpc>
              <a:spcBef>
                <a:spcPts val="0"/>
              </a:spcBef>
              <a:buNone/>
            </a:pPr>
            <a:endParaRPr lang="en-AU" sz="1000" dirty="0"/>
          </a:p>
          <a:p>
            <a:pPr marL="0" indent="0">
              <a:lnSpc>
                <a:spcPct val="100000"/>
              </a:lnSpc>
              <a:spcBef>
                <a:spcPts val="0"/>
              </a:spcBef>
              <a:buNone/>
            </a:pPr>
            <a:r>
              <a:rPr lang="en-AU" sz="1000" dirty="0"/>
              <a:t>First Published: 2021</a:t>
            </a:r>
          </a:p>
          <a:p>
            <a:pPr marL="0" indent="0">
              <a:lnSpc>
                <a:spcPct val="100000"/>
              </a:lnSpc>
              <a:spcBef>
                <a:spcPts val="0"/>
              </a:spcBef>
              <a:buNone/>
            </a:pPr>
            <a:r>
              <a:rPr lang="en-AU" sz="1000" dirty="0"/>
              <a:t>Version: 1.2, December 2021</a:t>
            </a:r>
          </a:p>
        </p:txBody>
      </p:sp>
      <p:sp>
        <p:nvSpPr>
          <p:cNvPr id="10" name="Content Placeholder 9"/>
          <p:cNvSpPr>
            <a:spLocks noGrp="1"/>
          </p:cNvSpPr>
          <p:nvPr>
            <p:ph sz="half" idx="2"/>
          </p:nvPr>
        </p:nvSpPr>
        <p:spPr/>
        <p:txBody>
          <a:bodyPr>
            <a:noAutofit/>
          </a:bodyPr>
          <a:lstStyle/>
          <a:p>
            <a:pPr marL="0" indent="0">
              <a:lnSpc>
                <a:spcPct val="100000"/>
              </a:lnSpc>
              <a:spcBef>
                <a:spcPts val="0"/>
              </a:spcBef>
              <a:buNone/>
            </a:pPr>
            <a:r>
              <a:rPr lang="en-AU" sz="1000" b="1" dirty="0"/>
              <a:t>Why has this Facilitator Presentation been developed?</a:t>
            </a:r>
          </a:p>
          <a:p>
            <a:pPr marL="0" indent="0">
              <a:lnSpc>
                <a:spcPct val="100000"/>
              </a:lnSpc>
              <a:spcBef>
                <a:spcPts val="0"/>
              </a:spcBef>
              <a:buNone/>
            </a:pPr>
            <a:r>
              <a:rPr lang="en-AU" sz="1000" dirty="0"/>
              <a:t>This presentation supports the unit of competency </a:t>
            </a:r>
            <a:r>
              <a:rPr lang="en-US" sz="1000" i="1" dirty="0">
                <a:highlight>
                  <a:srgbClr val="FFFF00"/>
                </a:highlight>
              </a:rPr>
              <a:t>FWPHARXXX</a:t>
            </a:r>
            <a:r>
              <a:rPr lang="en-US" sz="1000" i="1" dirty="0"/>
              <a:t> Communicate effectively with public members or stakeholders concerned about industry practices</a:t>
            </a:r>
            <a:r>
              <a:rPr lang="en-AU" sz="1000" dirty="0"/>
              <a:t>. It is part of a set of materials that has been developed to support forest workers who are required to </a:t>
            </a:r>
            <a:r>
              <a:rPr lang="en-US" sz="1000" dirty="0"/>
              <a:t>communicate with external stakeholders in Tasmania’s forest industry</a:t>
            </a:r>
            <a:r>
              <a:rPr lang="en-AU" sz="1000" dirty="0"/>
              <a:t>.</a:t>
            </a:r>
          </a:p>
          <a:p>
            <a:pPr marL="0" indent="0">
              <a:lnSpc>
                <a:spcPct val="100000"/>
              </a:lnSpc>
              <a:spcBef>
                <a:spcPts val="0"/>
              </a:spcBef>
              <a:buNone/>
            </a:pPr>
            <a:endParaRPr lang="en-AU" sz="1000" dirty="0"/>
          </a:p>
          <a:p>
            <a:pPr marL="0" indent="0">
              <a:lnSpc>
                <a:spcPct val="100000"/>
              </a:lnSpc>
              <a:spcBef>
                <a:spcPts val="0"/>
              </a:spcBef>
              <a:buNone/>
            </a:pPr>
            <a:r>
              <a:rPr lang="en-AU" sz="1000" dirty="0"/>
              <a:t>The complete set of materials includes the following:</a:t>
            </a:r>
          </a:p>
          <a:p>
            <a:pPr marL="0" indent="-180000">
              <a:lnSpc>
                <a:spcPct val="100000"/>
              </a:lnSpc>
              <a:spcBef>
                <a:spcPts val="0"/>
              </a:spcBef>
            </a:pPr>
            <a:r>
              <a:rPr lang="en-AU" sz="1000" dirty="0"/>
              <a:t>Communication for Contractors – Learner Guide</a:t>
            </a:r>
          </a:p>
          <a:p>
            <a:pPr marL="0" indent="-180000">
              <a:lnSpc>
                <a:spcPct val="100000"/>
              </a:lnSpc>
              <a:spcBef>
                <a:spcPts val="0"/>
              </a:spcBef>
            </a:pPr>
            <a:r>
              <a:rPr lang="en-AU" sz="1000" dirty="0"/>
              <a:t>Communication for Contractors – Learner Questionnaire</a:t>
            </a:r>
          </a:p>
          <a:p>
            <a:pPr marL="0" indent="-180000">
              <a:lnSpc>
                <a:spcPct val="100000"/>
              </a:lnSpc>
              <a:spcBef>
                <a:spcPts val="0"/>
              </a:spcBef>
            </a:pPr>
            <a:r>
              <a:rPr lang="en-AU" sz="1000" dirty="0"/>
              <a:t>Communication for Contractors – Facilitator Guide</a:t>
            </a:r>
          </a:p>
          <a:p>
            <a:pPr marL="0" indent="-180000">
              <a:lnSpc>
                <a:spcPct val="100000"/>
              </a:lnSpc>
              <a:spcBef>
                <a:spcPts val="0"/>
              </a:spcBef>
            </a:pPr>
            <a:r>
              <a:rPr lang="en-AU" sz="1000" dirty="0"/>
              <a:t>Communication for Contractors – Facilitator Presentation</a:t>
            </a:r>
          </a:p>
          <a:p>
            <a:pPr marL="0" indent="-180000">
              <a:lnSpc>
                <a:spcPct val="100000"/>
              </a:lnSpc>
              <a:spcBef>
                <a:spcPts val="0"/>
              </a:spcBef>
            </a:pPr>
            <a:r>
              <a:rPr lang="en-AU" sz="1000" dirty="0"/>
              <a:t>Communication for Contractors – Assessor Guide</a:t>
            </a:r>
          </a:p>
          <a:p>
            <a:pPr marL="0" indent="-180000">
              <a:lnSpc>
                <a:spcPct val="100000"/>
              </a:lnSpc>
              <a:spcBef>
                <a:spcPts val="0"/>
              </a:spcBef>
            </a:pPr>
            <a:r>
              <a:rPr lang="en-AU" sz="1000" dirty="0"/>
              <a:t>Communication for Contractors – Mapping Document.</a:t>
            </a:r>
          </a:p>
          <a:p>
            <a:pPr marL="0" indent="0">
              <a:lnSpc>
                <a:spcPct val="100000"/>
              </a:lnSpc>
              <a:spcBef>
                <a:spcPts val="0"/>
              </a:spcBef>
              <a:buNone/>
            </a:pPr>
            <a:endParaRPr lang="en-AU" sz="1000" dirty="0"/>
          </a:p>
          <a:p>
            <a:pPr marL="0" indent="0">
              <a:lnSpc>
                <a:spcPct val="100000"/>
              </a:lnSpc>
              <a:spcBef>
                <a:spcPts val="0"/>
              </a:spcBef>
              <a:buNone/>
            </a:pPr>
            <a:r>
              <a:rPr lang="en-AU" sz="1000" dirty="0"/>
              <a:t>While the materials focus on harvesting and clearing, the same principles apply to roading and site preparation.</a:t>
            </a:r>
          </a:p>
        </p:txBody>
      </p:sp>
      <p:sp>
        <p:nvSpPr>
          <p:cNvPr id="3" name="Footer Placeholder 2"/>
          <p:cNvSpPr>
            <a:spLocks noGrp="1"/>
          </p:cNvSpPr>
          <p:nvPr>
            <p:ph type="ftr" sz="quarter" idx="10"/>
          </p:nvPr>
        </p:nvSpPr>
        <p:spPr>
          <a:xfrm>
            <a:off x="838200" y="6356349"/>
            <a:ext cx="2743200" cy="365125"/>
          </a:xfrm>
        </p:spPr>
        <p:txBody>
          <a:bodyPr/>
          <a:lstStyle/>
          <a:p>
            <a:r>
              <a:rPr lang="en-AU" dirty="0"/>
              <a:t>Version 1.2</a:t>
            </a:r>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a:t>
            </a:fld>
            <a:endParaRPr lang="en-AU"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50" y="2852738"/>
            <a:ext cx="612000" cy="2141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388" y="4720453"/>
            <a:ext cx="2017712" cy="616722"/>
          </a:xfrm>
          <a:prstGeom prst="rect">
            <a:avLst/>
          </a:prstGeom>
        </p:spPr>
      </p:pic>
    </p:spTree>
    <p:extLst>
      <p:ext uri="{BB962C8B-B14F-4D97-AF65-F5344CB8AC3E}">
        <p14:creationId xmlns:p14="http://schemas.microsoft.com/office/powerpoint/2010/main" val="3166863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618162" cy="1325563"/>
          </a:xfrm>
        </p:spPr>
        <p:txBody>
          <a:bodyPr/>
          <a:lstStyle/>
          <a:p>
            <a:r>
              <a:rPr lang="en-AU" dirty="0"/>
              <a:t>Economic benefits</a:t>
            </a:r>
          </a:p>
        </p:txBody>
      </p:sp>
      <p:sp>
        <p:nvSpPr>
          <p:cNvPr id="3" name="Content Placeholder 2"/>
          <p:cNvSpPr>
            <a:spLocks noGrp="1"/>
          </p:cNvSpPr>
          <p:nvPr>
            <p:ph sz="half" idx="1"/>
          </p:nvPr>
        </p:nvSpPr>
        <p:spPr/>
        <p:txBody>
          <a:bodyPr>
            <a:normAutofit/>
          </a:bodyPr>
          <a:lstStyle/>
          <a:p>
            <a:pPr marL="0" indent="0">
              <a:buNone/>
            </a:pPr>
            <a:r>
              <a:rPr lang="en-US" dirty="0"/>
              <a:t>Forest-related activities in Tasmania generate a number of economic benefits.</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20</a:t>
            </a:fld>
            <a:endParaRPr lang="en-AU" dirty="0"/>
          </a:p>
        </p:txBody>
      </p:sp>
      <p:pic>
        <p:nvPicPr>
          <p:cNvPr id="12" name="Picture 11">
            <a:extLst>
              <a:ext uri="{FF2B5EF4-FFF2-40B4-BE49-F238E27FC236}">
                <a16:creationId xmlns:a16="http://schemas.microsoft.com/office/drawing/2014/main" id="{87050615-B9EA-42B7-A32F-6AE6C23BD7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59825" y="365125"/>
            <a:ext cx="1800000" cy="1800000"/>
          </a:xfrm>
          <a:prstGeom prst="rect">
            <a:avLst/>
          </a:prstGeom>
        </p:spPr>
      </p:pic>
      <p:sp>
        <p:nvSpPr>
          <p:cNvPr id="13" name="TextBox 12">
            <a:extLst>
              <a:ext uri="{FF2B5EF4-FFF2-40B4-BE49-F238E27FC236}">
                <a16:creationId xmlns:a16="http://schemas.microsoft.com/office/drawing/2014/main" id="{C3CFA7E2-C3B2-4F55-92E0-6D3CF9DFD7DF}"/>
              </a:ext>
            </a:extLst>
          </p:cNvPr>
          <p:cNvSpPr txBox="1"/>
          <p:nvPr/>
        </p:nvSpPr>
        <p:spPr>
          <a:xfrm>
            <a:off x="6599825" y="2165125"/>
            <a:ext cx="4320000" cy="738664"/>
          </a:xfrm>
          <a:prstGeom prst="rect">
            <a:avLst/>
          </a:prstGeom>
          <a:noFill/>
        </p:spPr>
        <p:txBody>
          <a:bodyPr wrap="square" rtlCol="0">
            <a:spAutoFit/>
          </a:bodyPr>
          <a:lstStyle/>
          <a:p>
            <a:pPr algn="ctr"/>
            <a:r>
              <a:rPr lang="en-US" sz="2400" dirty="0"/>
              <a:t>$712 million</a:t>
            </a:r>
          </a:p>
          <a:p>
            <a:pPr algn="ctr"/>
            <a:r>
              <a:rPr lang="en-US" dirty="0"/>
              <a:t>direct economic value</a:t>
            </a:r>
            <a:endParaRPr lang="en-AU" dirty="0"/>
          </a:p>
        </p:txBody>
      </p:sp>
      <p:pic>
        <p:nvPicPr>
          <p:cNvPr id="15" name="Picture 14">
            <a:extLst>
              <a:ext uri="{FF2B5EF4-FFF2-40B4-BE49-F238E27FC236}">
                <a16:creationId xmlns:a16="http://schemas.microsoft.com/office/drawing/2014/main" id="{B32916A5-AA70-4957-89E7-2E42A585E3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9825" y="3638299"/>
            <a:ext cx="1800000" cy="1800000"/>
          </a:xfrm>
          <a:prstGeom prst="rect">
            <a:avLst/>
          </a:prstGeom>
        </p:spPr>
      </p:pic>
      <p:sp>
        <p:nvSpPr>
          <p:cNvPr id="16" name="TextBox 15">
            <a:extLst>
              <a:ext uri="{FF2B5EF4-FFF2-40B4-BE49-F238E27FC236}">
                <a16:creationId xmlns:a16="http://schemas.microsoft.com/office/drawing/2014/main" id="{451C4889-3DD8-4C7A-8896-BCB2B33BD1B4}"/>
              </a:ext>
            </a:extLst>
          </p:cNvPr>
          <p:cNvSpPr txBox="1"/>
          <p:nvPr/>
        </p:nvSpPr>
        <p:spPr>
          <a:xfrm>
            <a:off x="6599825" y="5438299"/>
            <a:ext cx="4320000" cy="738664"/>
          </a:xfrm>
          <a:prstGeom prst="rect">
            <a:avLst/>
          </a:prstGeom>
          <a:noFill/>
        </p:spPr>
        <p:txBody>
          <a:bodyPr wrap="square" rtlCol="0">
            <a:spAutoFit/>
          </a:bodyPr>
          <a:lstStyle/>
          <a:p>
            <a:pPr algn="ctr"/>
            <a:r>
              <a:rPr lang="en-US" sz="2400" dirty="0"/>
              <a:t>$1.2 billion</a:t>
            </a:r>
          </a:p>
          <a:p>
            <a:pPr algn="ctr"/>
            <a:r>
              <a:rPr lang="en-US" dirty="0"/>
              <a:t>total economic value</a:t>
            </a:r>
            <a:endParaRPr lang="en-AU" dirty="0"/>
          </a:p>
        </p:txBody>
      </p:sp>
    </p:spTree>
    <p:extLst>
      <p:ext uri="{BB962C8B-B14F-4D97-AF65-F5344CB8AC3E}">
        <p14:creationId xmlns:p14="http://schemas.microsoft.com/office/powerpoint/2010/main" val="4187122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618162" cy="1325563"/>
          </a:xfrm>
        </p:spPr>
        <p:txBody>
          <a:bodyPr/>
          <a:lstStyle/>
          <a:p>
            <a:r>
              <a:rPr lang="en-AU" dirty="0"/>
              <a:t>Environmental benefits</a:t>
            </a:r>
          </a:p>
        </p:txBody>
      </p:sp>
      <p:sp>
        <p:nvSpPr>
          <p:cNvPr id="3" name="Content Placeholder 2"/>
          <p:cNvSpPr>
            <a:spLocks noGrp="1"/>
          </p:cNvSpPr>
          <p:nvPr>
            <p:ph sz="half" idx="1"/>
          </p:nvPr>
        </p:nvSpPr>
        <p:spPr/>
        <p:txBody>
          <a:bodyPr>
            <a:normAutofit/>
          </a:bodyPr>
          <a:lstStyle/>
          <a:p>
            <a:pPr marL="0" indent="0">
              <a:buNone/>
            </a:pPr>
            <a:r>
              <a:rPr lang="en-US" dirty="0"/>
              <a:t>Forest-related activities in Tasmania generate a number of environmental benefits.</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21</a:t>
            </a:fld>
            <a:endParaRPr lang="en-AU" dirty="0"/>
          </a:p>
        </p:txBody>
      </p:sp>
      <p:pic>
        <p:nvPicPr>
          <p:cNvPr id="12" name="Picture 11">
            <a:extLst>
              <a:ext uri="{FF2B5EF4-FFF2-40B4-BE49-F238E27FC236}">
                <a16:creationId xmlns:a16="http://schemas.microsoft.com/office/drawing/2014/main" id="{87050615-B9EA-42B7-A32F-6AE6C23BD7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59825" y="365125"/>
            <a:ext cx="1800000" cy="1800000"/>
          </a:xfrm>
          <a:prstGeom prst="rect">
            <a:avLst/>
          </a:prstGeom>
        </p:spPr>
      </p:pic>
      <p:sp>
        <p:nvSpPr>
          <p:cNvPr id="13" name="TextBox 12">
            <a:extLst>
              <a:ext uri="{FF2B5EF4-FFF2-40B4-BE49-F238E27FC236}">
                <a16:creationId xmlns:a16="http://schemas.microsoft.com/office/drawing/2014/main" id="{C3CFA7E2-C3B2-4F55-92E0-6D3CF9DFD7DF}"/>
              </a:ext>
            </a:extLst>
          </p:cNvPr>
          <p:cNvSpPr txBox="1"/>
          <p:nvPr/>
        </p:nvSpPr>
        <p:spPr>
          <a:xfrm>
            <a:off x="6599825" y="2165125"/>
            <a:ext cx="4320000" cy="1015663"/>
          </a:xfrm>
          <a:prstGeom prst="rect">
            <a:avLst/>
          </a:prstGeom>
          <a:noFill/>
        </p:spPr>
        <p:txBody>
          <a:bodyPr wrap="square" rtlCol="0">
            <a:spAutoFit/>
          </a:bodyPr>
          <a:lstStyle/>
          <a:p>
            <a:pPr algn="ctr"/>
            <a:r>
              <a:rPr lang="en-US" sz="2400" dirty="0"/>
              <a:t>Carbon positive</a:t>
            </a:r>
          </a:p>
          <a:p>
            <a:pPr algn="ctr"/>
            <a:r>
              <a:rPr lang="en-US" dirty="0"/>
              <a:t>Tasmania’s plantations are storing</a:t>
            </a:r>
            <a:br>
              <a:rPr lang="en-US" dirty="0"/>
            </a:br>
            <a:r>
              <a:rPr lang="en-US" dirty="0"/>
              <a:t>31 million tonnes of carbon</a:t>
            </a:r>
            <a:endParaRPr lang="en-AU" dirty="0"/>
          </a:p>
        </p:txBody>
      </p:sp>
      <p:pic>
        <p:nvPicPr>
          <p:cNvPr id="15" name="Picture 14">
            <a:extLst>
              <a:ext uri="{FF2B5EF4-FFF2-40B4-BE49-F238E27FC236}">
                <a16:creationId xmlns:a16="http://schemas.microsoft.com/office/drawing/2014/main" id="{B32916A5-AA70-4957-89E7-2E42A585E3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9825" y="3638299"/>
            <a:ext cx="1800000" cy="1800000"/>
          </a:xfrm>
          <a:prstGeom prst="rect">
            <a:avLst/>
          </a:prstGeom>
        </p:spPr>
      </p:pic>
      <p:sp>
        <p:nvSpPr>
          <p:cNvPr id="16" name="TextBox 15">
            <a:extLst>
              <a:ext uri="{FF2B5EF4-FFF2-40B4-BE49-F238E27FC236}">
                <a16:creationId xmlns:a16="http://schemas.microsoft.com/office/drawing/2014/main" id="{451C4889-3DD8-4C7A-8896-BCB2B33BD1B4}"/>
              </a:ext>
            </a:extLst>
          </p:cNvPr>
          <p:cNvSpPr txBox="1"/>
          <p:nvPr/>
        </p:nvSpPr>
        <p:spPr>
          <a:xfrm>
            <a:off x="6599825" y="5438299"/>
            <a:ext cx="4320000" cy="1015663"/>
          </a:xfrm>
          <a:prstGeom prst="rect">
            <a:avLst/>
          </a:prstGeom>
          <a:noFill/>
        </p:spPr>
        <p:txBody>
          <a:bodyPr wrap="square" rtlCol="0">
            <a:spAutoFit/>
          </a:bodyPr>
          <a:lstStyle/>
          <a:p>
            <a:pPr algn="ctr"/>
            <a:r>
              <a:rPr lang="en-US" sz="2400" dirty="0"/>
              <a:t>Positive climate outcomes</a:t>
            </a:r>
          </a:p>
          <a:p>
            <a:pPr algn="ctr"/>
            <a:r>
              <a:rPr lang="en-US" dirty="0"/>
              <a:t>Active forest management has a</a:t>
            </a:r>
            <a:br>
              <a:rPr lang="en-US" dirty="0"/>
            </a:br>
            <a:r>
              <a:rPr lang="en-US" dirty="0"/>
              <a:t>positive impact on climate change</a:t>
            </a:r>
            <a:endParaRPr lang="en-AU" dirty="0"/>
          </a:p>
        </p:txBody>
      </p:sp>
    </p:spTree>
    <p:extLst>
      <p:ext uri="{BB962C8B-B14F-4D97-AF65-F5344CB8AC3E}">
        <p14:creationId xmlns:p14="http://schemas.microsoft.com/office/powerpoint/2010/main" val="346450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Notification protocols</a:t>
            </a:r>
          </a:p>
        </p:txBody>
      </p:sp>
      <p:sp>
        <p:nvSpPr>
          <p:cNvPr id="3" name="Content Placeholder 2"/>
          <p:cNvSpPr>
            <a:spLocks noGrp="1"/>
          </p:cNvSpPr>
          <p:nvPr>
            <p:ph sz="half" idx="1"/>
          </p:nvPr>
        </p:nvSpPr>
        <p:spPr/>
        <p:txBody>
          <a:bodyPr>
            <a:normAutofit/>
          </a:bodyPr>
          <a:lstStyle/>
          <a:p>
            <a:pPr marL="0" indent="0">
              <a:buNone/>
            </a:pPr>
            <a:r>
              <a:rPr lang="en-AU" b="1" dirty="0"/>
              <a:t>Notifying neighbours</a:t>
            </a:r>
          </a:p>
          <a:p>
            <a:pPr marL="0" indent="0">
              <a:buNone/>
            </a:pPr>
            <a:r>
              <a:rPr lang="en-US" dirty="0"/>
              <a:t>Stakeholders who own land within 100 m of an operational boundary must be notified of planned forest activities (such as planned burns).</a:t>
            </a:r>
          </a:p>
          <a:p>
            <a:pPr marL="0" indent="0">
              <a:buNone/>
            </a:pPr>
            <a:r>
              <a:rPr lang="en-US" dirty="0"/>
              <a:t>People who live outside the 100 m zone are not always notified.</a:t>
            </a:r>
          </a:p>
          <a:p>
            <a:pPr marL="0" indent="0">
              <a:buNone/>
            </a:pPr>
            <a:r>
              <a:rPr lang="en-US" dirty="0"/>
              <a:t>These people may approach you on-site with their concerns.</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22</a:t>
            </a:fld>
            <a:endParaRPr lang="en-AU" dirty="0"/>
          </a:p>
        </p:txBody>
      </p:sp>
      <p:pic>
        <p:nvPicPr>
          <p:cNvPr id="12" name="Picture 11">
            <a:extLst>
              <a:ext uri="{FF2B5EF4-FFF2-40B4-BE49-F238E27FC236}">
                <a16:creationId xmlns:a16="http://schemas.microsoft.com/office/drawing/2014/main" id="{DE67D3E6-D65A-49BE-94B4-D525D92B0E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235681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Good neighbours</a:t>
            </a:r>
          </a:p>
        </p:txBody>
      </p:sp>
      <p:sp>
        <p:nvSpPr>
          <p:cNvPr id="3" name="Content Placeholder 2"/>
          <p:cNvSpPr>
            <a:spLocks noGrp="1"/>
          </p:cNvSpPr>
          <p:nvPr>
            <p:ph sz="half" idx="1"/>
          </p:nvPr>
        </p:nvSpPr>
        <p:spPr/>
        <p:txBody>
          <a:bodyPr>
            <a:normAutofit/>
          </a:bodyPr>
          <a:lstStyle/>
          <a:p>
            <a:pPr marL="0" indent="0">
              <a:buNone/>
            </a:pPr>
            <a:r>
              <a:rPr lang="en-AU" b="1" dirty="0"/>
              <a:t>Communicating with neighbours</a:t>
            </a:r>
          </a:p>
          <a:p>
            <a:pPr marL="0" indent="0">
              <a:buNone/>
            </a:pPr>
            <a:r>
              <a:rPr lang="en-AU" dirty="0"/>
              <a:t>Most forest managers subscribe to the ‘good neighbour protocol’.</a:t>
            </a:r>
          </a:p>
          <a:p>
            <a:pPr marL="0" indent="0">
              <a:buNone/>
            </a:pPr>
            <a:r>
              <a:rPr lang="en-AU" dirty="0"/>
              <a:t>This is a voluntary agreement to communicate positively with all neighbouring landowners.</a:t>
            </a:r>
          </a:p>
          <a:p>
            <a:pPr marL="0" indent="0">
              <a:buNone/>
            </a:pPr>
            <a:r>
              <a:rPr lang="en-AU" dirty="0"/>
              <a:t>Forest workers are also expected to communicate positively with all neighbouring landowners.</a:t>
            </a:r>
          </a:p>
          <a:p>
            <a:pPr marL="0" indent="0">
              <a:buNone/>
            </a:pP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23</a:t>
            </a:fld>
            <a:endParaRPr lang="en-AU" dirty="0"/>
          </a:p>
        </p:txBody>
      </p:sp>
      <p:pic>
        <p:nvPicPr>
          <p:cNvPr id="8" name="Picture 7">
            <a:extLst>
              <a:ext uri="{FF2B5EF4-FFF2-40B4-BE49-F238E27FC236}">
                <a16:creationId xmlns:a16="http://schemas.microsoft.com/office/drawing/2014/main" id="{900D9136-174B-4B71-AA1D-BAD1D5E865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260035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Strategies</a:t>
            </a:r>
          </a:p>
        </p:txBody>
      </p:sp>
      <p:sp>
        <p:nvSpPr>
          <p:cNvPr id="3" name="Content Placeholder 2"/>
          <p:cNvSpPr>
            <a:spLocks noGrp="1"/>
          </p:cNvSpPr>
          <p:nvPr>
            <p:ph sz="half" idx="1"/>
          </p:nvPr>
        </p:nvSpPr>
        <p:spPr/>
        <p:txBody>
          <a:bodyPr>
            <a:normAutofit/>
          </a:bodyPr>
          <a:lstStyle/>
          <a:p>
            <a:pPr marL="0" indent="0">
              <a:buNone/>
            </a:pPr>
            <a:r>
              <a:rPr lang="en-US" dirty="0"/>
              <a:t>Listen carefully</a:t>
            </a:r>
          </a:p>
          <a:p>
            <a:pPr marL="0" indent="0">
              <a:buNone/>
            </a:pPr>
            <a:r>
              <a:rPr lang="en-US" dirty="0"/>
              <a:t>Maintain eye contact</a:t>
            </a:r>
          </a:p>
          <a:p>
            <a:pPr marL="0" indent="0">
              <a:buNone/>
            </a:pPr>
            <a:r>
              <a:rPr lang="en-US" dirty="0"/>
              <a:t>Use appropriate language</a:t>
            </a:r>
          </a:p>
          <a:p>
            <a:pPr marL="0" indent="0">
              <a:buNone/>
            </a:pPr>
            <a:r>
              <a:rPr lang="en-US" dirty="0"/>
              <a:t>Use appropriate body language</a:t>
            </a:r>
          </a:p>
          <a:p>
            <a:pPr marL="0" indent="0">
              <a:buNone/>
            </a:pPr>
            <a:r>
              <a:rPr lang="en-US" dirty="0"/>
              <a:t>Be open, positive and respectful</a:t>
            </a:r>
          </a:p>
          <a:p>
            <a:pPr marL="0" indent="0">
              <a:buNone/>
            </a:pPr>
            <a:r>
              <a:rPr lang="en-US" dirty="0"/>
              <a:t>Be empathetic</a:t>
            </a:r>
          </a:p>
          <a:p>
            <a:pPr marL="0" indent="0">
              <a:buNone/>
            </a:pPr>
            <a:r>
              <a:rPr lang="en-US" dirty="0"/>
              <a:t>Avoid judging the person</a:t>
            </a:r>
          </a:p>
          <a:p>
            <a:pPr marL="0" indent="0">
              <a:buNone/>
            </a:pPr>
            <a:r>
              <a:rPr lang="en-US" dirty="0"/>
              <a:t>Personalise the conversation</a:t>
            </a:r>
          </a:p>
          <a:p>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24</a:t>
            </a:fld>
            <a:endParaRPr lang="en-AU" dirty="0"/>
          </a:p>
        </p:txBody>
      </p:sp>
      <p:pic>
        <p:nvPicPr>
          <p:cNvPr id="8" name="Picture 7">
            <a:extLst>
              <a:ext uri="{FF2B5EF4-FFF2-40B4-BE49-F238E27FC236}">
                <a16:creationId xmlns:a16="http://schemas.microsoft.com/office/drawing/2014/main" id="{4963C612-F2FC-4B3A-A53B-AEA60D9DE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190739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618162" cy="1325563"/>
          </a:xfrm>
        </p:spPr>
        <p:txBody>
          <a:bodyPr/>
          <a:lstStyle/>
          <a:p>
            <a:r>
              <a:rPr lang="en-AU" dirty="0"/>
              <a:t>Strategies</a:t>
            </a:r>
          </a:p>
        </p:txBody>
      </p:sp>
      <p:sp>
        <p:nvSpPr>
          <p:cNvPr id="3" name="Content Placeholder 2"/>
          <p:cNvSpPr>
            <a:spLocks noGrp="1"/>
          </p:cNvSpPr>
          <p:nvPr>
            <p:ph sz="half" idx="1"/>
          </p:nvPr>
        </p:nvSpPr>
        <p:spPr/>
        <p:txBody>
          <a:bodyPr>
            <a:normAutofit/>
          </a:bodyPr>
          <a:lstStyle/>
          <a:p>
            <a:pPr marL="0" indent="0">
              <a:buNone/>
            </a:pPr>
            <a:r>
              <a:rPr lang="en-US" sz="2800" kern="1200" dirty="0">
                <a:solidFill>
                  <a:schemeClr val="tx1"/>
                </a:solidFill>
                <a:effectLst/>
                <a:latin typeface="+mn-lt"/>
                <a:ea typeface="+mn-ea"/>
                <a:cs typeface="+mn-cs"/>
              </a:rPr>
              <a:t>If someone approaches you with concerns about forest operations, there are two main strategies you can use to ease their concerns:</a:t>
            </a:r>
          </a:p>
          <a:p>
            <a:r>
              <a:rPr lang="en-US" sz="2800" kern="1200" dirty="0">
                <a:solidFill>
                  <a:schemeClr val="tx1"/>
                </a:solidFill>
                <a:effectLst/>
                <a:latin typeface="+mn-lt"/>
                <a:ea typeface="+mn-ea"/>
                <a:cs typeface="+mn-cs"/>
              </a:rPr>
              <a:t>convey their concerns to your bush boss</a:t>
            </a:r>
          </a:p>
          <a:p>
            <a:r>
              <a:rPr lang="en-US" sz="2800" kern="1200" dirty="0">
                <a:solidFill>
                  <a:schemeClr val="tx1"/>
                </a:solidFill>
                <a:effectLst/>
                <a:latin typeface="+mn-lt"/>
                <a:ea typeface="+mn-ea"/>
                <a:cs typeface="+mn-cs"/>
              </a:rPr>
              <a:t>respond to their concerns yourself</a:t>
            </a:r>
          </a:p>
          <a:p>
            <a:pPr marL="0" indent="0">
              <a:buNone/>
            </a:pP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25</a:t>
            </a:fld>
            <a:endParaRPr lang="en-AU" dirty="0"/>
          </a:p>
        </p:txBody>
      </p:sp>
      <p:pic>
        <p:nvPicPr>
          <p:cNvPr id="8" name="Picture 7">
            <a:extLst>
              <a:ext uri="{FF2B5EF4-FFF2-40B4-BE49-F238E27FC236}">
                <a16:creationId xmlns:a16="http://schemas.microsoft.com/office/drawing/2014/main" id="{78D6315E-DC44-4EC7-9124-21A0A253D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8" cy="6858000"/>
          </a:xfrm>
          <a:prstGeom prst="rect">
            <a:avLst/>
          </a:prstGeom>
        </p:spPr>
      </p:pic>
    </p:spTree>
    <p:extLst>
      <p:ext uri="{BB962C8B-B14F-4D97-AF65-F5344CB8AC3E}">
        <p14:creationId xmlns:p14="http://schemas.microsoft.com/office/powerpoint/2010/main" val="193050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a:t>Strategies</a:t>
            </a:r>
          </a:p>
        </p:txBody>
      </p:sp>
      <p:sp>
        <p:nvSpPr>
          <p:cNvPr id="6" name="Content Placeholder 5"/>
          <p:cNvSpPr>
            <a:spLocks noGrp="1"/>
          </p:cNvSpPr>
          <p:nvPr>
            <p:ph sz="half" idx="1"/>
          </p:nvPr>
        </p:nvSpPr>
        <p:spPr/>
        <p:txBody>
          <a:bodyPr/>
          <a:lstStyle/>
          <a:p>
            <a:pPr marL="0" indent="0">
              <a:buNone/>
            </a:pPr>
            <a:r>
              <a:rPr lang="en-US" dirty="0"/>
              <a:t>If someone arrives on-site with a question but refuses to give their details, tell them to call the forest manager directly.</a:t>
            </a:r>
          </a:p>
          <a:p>
            <a:pPr marL="0" indent="0">
              <a:buNone/>
            </a:pPr>
            <a:r>
              <a:rPr lang="en-US" dirty="0"/>
              <a:t>There should be a contact number on a sign at the site’s  entrance.</a:t>
            </a:r>
            <a:endParaRPr lang="en-AU" dirty="0"/>
          </a:p>
        </p:txBody>
      </p:sp>
      <p:sp>
        <p:nvSpPr>
          <p:cNvPr id="3" name="Footer Placeholder 2"/>
          <p:cNvSpPr>
            <a:spLocks noGrp="1"/>
          </p:cNvSpPr>
          <p:nvPr>
            <p:ph type="ftr" sz="quarter" idx="10"/>
          </p:nvPr>
        </p:nvSpPr>
        <p:spPr/>
        <p:txBody>
          <a:bodyPr/>
          <a:lstStyle/>
          <a:p>
            <a:r>
              <a:rPr lang="en-AU" dirty="0"/>
              <a:t>Version 1.2</a:t>
            </a:r>
          </a:p>
        </p:txBody>
      </p:sp>
      <p:sp>
        <p:nvSpPr>
          <p:cNvPr id="4" name="Slide Number Placeholder 3"/>
          <p:cNvSpPr>
            <a:spLocks noGrp="1"/>
          </p:cNvSpPr>
          <p:nvPr>
            <p:ph type="sldNum" sz="quarter" idx="11"/>
          </p:nvPr>
        </p:nvSpPr>
        <p:spPr/>
        <p:txBody>
          <a:bodyPr/>
          <a:lstStyle/>
          <a:p>
            <a:r>
              <a:rPr lang="en-AU" dirty="0"/>
              <a:t>Slide </a:t>
            </a:r>
            <a:fld id="{4EA72B09-40CC-41DA-9734-563003760C24}" type="slidenum">
              <a:rPr lang="en-AU"/>
              <a:pPr/>
              <a:t>26</a:t>
            </a:fld>
            <a:endParaRPr lang="en-AU" dirty="0"/>
          </a:p>
        </p:txBody>
      </p:sp>
      <p:pic>
        <p:nvPicPr>
          <p:cNvPr id="14" name="Picture 13">
            <a:extLst>
              <a:ext uri="{FF2B5EF4-FFF2-40B4-BE49-F238E27FC236}">
                <a16:creationId xmlns:a16="http://schemas.microsoft.com/office/drawing/2014/main" id="{75AAA10C-2A23-4126-B698-56D2BE58A9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3013769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10" name="Rectangle 9"/>
          <p:cNvSpPr/>
          <p:nvPr/>
        </p:nvSpPr>
        <p:spPr>
          <a:xfrm>
            <a:off x="0" y="342900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1709738"/>
            <a:ext cx="8504238" cy="2852737"/>
          </a:xfrm>
        </p:spPr>
        <p:txBody>
          <a:bodyPr/>
          <a:lstStyle/>
          <a:p>
            <a:r>
              <a:rPr lang="en-AU" dirty="0">
                <a:solidFill>
                  <a:schemeClr val="bg1"/>
                </a:solidFill>
              </a:rPr>
              <a:t>Use</a:t>
            </a:r>
          </a:p>
        </p:txBody>
      </p:sp>
      <p:sp>
        <p:nvSpPr>
          <p:cNvPr id="3" name="Text Placeholder 2"/>
          <p:cNvSpPr>
            <a:spLocks noGrp="1"/>
          </p:cNvSpPr>
          <p:nvPr>
            <p:ph type="body" idx="1"/>
          </p:nvPr>
        </p:nvSpPr>
        <p:spPr>
          <a:xfrm>
            <a:off x="831850" y="4589463"/>
            <a:ext cx="8504238" cy="1500187"/>
          </a:xfrm>
        </p:spPr>
        <p:txBody>
          <a:bodyPr/>
          <a:lstStyle/>
          <a:p>
            <a:r>
              <a:rPr lang="en-AU" dirty="0">
                <a:solidFill>
                  <a:schemeClr val="bg1"/>
                </a:solidFill>
              </a:rPr>
              <a:t>engagement strategies</a:t>
            </a: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a:solidFill>
                  <a:schemeClr val="bg1"/>
                </a:solidFill>
              </a:rPr>
              <a:t>Version 1.2</a:t>
            </a: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27</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2187465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Safety</a:t>
            </a:r>
          </a:p>
        </p:txBody>
      </p:sp>
      <p:sp>
        <p:nvSpPr>
          <p:cNvPr id="3" name="Content Placeholder 2"/>
          <p:cNvSpPr>
            <a:spLocks noGrp="1"/>
          </p:cNvSpPr>
          <p:nvPr>
            <p:ph sz="half" idx="1"/>
          </p:nvPr>
        </p:nvSpPr>
        <p:spPr/>
        <p:txBody>
          <a:bodyPr>
            <a:normAutofit/>
          </a:bodyPr>
          <a:lstStyle/>
          <a:p>
            <a:pPr marL="0" indent="0">
              <a:buNone/>
            </a:pPr>
            <a:r>
              <a:rPr lang="en-US" b="1" dirty="0"/>
              <a:t>Safety first</a:t>
            </a:r>
          </a:p>
          <a:p>
            <a:pPr marL="0" indent="0">
              <a:buNone/>
            </a:pPr>
            <a:r>
              <a:rPr lang="en-US" dirty="0"/>
              <a:t>Before engaging with anyone, you must ensure the setting is safe.</a:t>
            </a:r>
          </a:p>
          <a:p>
            <a:pPr marL="0" indent="0">
              <a:buNone/>
            </a:pPr>
            <a:r>
              <a:rPr lang="en-US" dirty="0"/>
              <a:t>For example, if trail bike riders accidentally venture onto a forest worksite, you’ll need to stop work and secure the equipment before you can engage with them.</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28</a:t>
            </a:fld>
            <a:endParaRPr lang="en-AU" dirty="0"/>
          </a:p>
        </p:txBody>
      </p:sp>
      <p:pic>
        <p:nvPicPr>
          <p:cNvPr id="8" name="Picture 7">
            <a:extLst>
              <a:ext uri="{FF2B5EF4-FFF2-40B4-BE49-F238E27FC236}">
                <a16:creationId xmlns:a16="http://schemas.microsoft.com/office/drawing/2014/main" id="{C219143E-6662-4C97-9688-0F93AD938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19628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Strategies</a:t>
            </a:r>
          </a:p>
        </p:txBody>
      </p:sp>
      <p:sp>
        <p:nvSpPr>
          <p:cNvPr id="3" name="Content Placeholder 2"/>
          <p:cNvSpPr>
            <a:spLocks noGrp="1"/>
          </p:cNvSpPr>
          <p:nvPr>
            <p:ph sz="half" idx="1"/>
          </p:nvPr>
        </p:nvSpPr>
        <p:spPr/>
        <p:txBody>
          <a:bodyPr>
            <a:normAutofit/>
          </a:bodyPr>
          <a:lstStyle/>
          <a:p>
            <a:pPr marL="0" indent="0">
              <a:buNone/>
            </a:pPr>
            <a:r>
              <a:rPr lang="en-US" sz="2800" b="1" kern="1200" dirty="0">
                <a:solidFill>
                  <a:schemeClr val="tx1"/>
                </a:solidFill>
                <a:effectLst/>
                <a:latin typeface="+mn-lt"/>
                <a:ea typeface="+mn-ea"/>
                <a:cs typeface="+mn-cs"/>
              </a:rPr>
              <a:t>Listen carefully</a:t>
            </a:r>
          </a:p>
          <a:p>
            <a:pPr marL="0" indent="0">
              <a:buNone/>
            </a:pPr>
            <a:r>
              <a:rPr lang="en-US" dirty="0"/>
              <a:t>When</a:t>
            </a:r>
            <a:r>
              <a:rPr lang="en-US" sz="2800" kern="1200" dirty="0">
                <a:solidFill>
                  <a:schemeClr val="tx1"/>
                </a:solidFill>
                <a:effectLst/>
                <a:latin typeface="+mn-lt"/>
                <a:ea typeface="+mn-ea"/>
                <a:cs typeface="+mn-cs"/>
              </a:rPr>
              <a:t> someone is telling you their concerns about a forest operation, you need to be clear about what they are saying.</a:t>
            </a:r>
          </a:p>
          <a:p>
            <a:pPr marL="0" indent="0">
              <a:buNone/>
            </a:pPr>
            <a:r>
              <a:rPr lang="en-US" dirty="0"/>
              <a:t>To do this, you’ll need to:</a:t>
            </a:r>
          </a:p>
          <a:p>
            <a:r>
              <a:rPr lang="en-US" dirty="0"/>
              <a:t>listen carefully</a:t>
            </a:r>
          </a:p>
          <a:p>
            <a:r>
              <a:rPr lang="en-US" dirty="0"/>
              <a:t>ask them questions</a:t>
            </a:r>
          </a:p>
          <a:p>
            <a:r>
              <a:rPr lang="en-US" dirty="0"/>
              <a:t>rephrase their concerns</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29</a:t>
            </a:fld>
            <a:endParaRPr lang="en-AU" dirty="0"/>
          </a:p>
        </p:txBody>
      </p:sp>
      <p:pic>
        <p:nvPicPr>
          <p:cNvPr id="10" name="Picture 9">
            <a:extLst>
              <a:ext uri="{FF2B5EF4-FFF2-40B4-BE49-F238E27FC236}">
                <a16:creationId xmlns:a16="http://schemas.microsoft.com/office/drawing/2014/main" id="{45A9329A-B876-4E2C-8228-106AAD6A5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320316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9143999" cy="6858000"/>
          </a:xfrm>
          <a:prstGeom prst="rect">
            <a:avLst/>
          </a:prstGeom>
        </p:spPr>
      </p:pic>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a:solidFill>
                  <a:schemeClr val="bg1"/>
                </a:solidFill>
              </a:rPr>
              <a:t>Version 1.2</a:t>
            </a: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3</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
        <p:nvSpPr>
          <p:cNvPr id="9" name="Rectangle 8">
            <a:extLst>
              <a:ext uri="{FF2B5EF4-FFF2-40B4-BE49-F238E27FC236}">
                <a16:creationId xmlns:a16="http://schemas.microsoft.com/office/drawing/2014/main" id="{98AE8252-5738-40C5-90DC-723747297D0F}"/>
              </a:ext>
            </a:extLst>
          </p:cNvPr>
          <p:cNvSpPr/>
          <p:nvPr/>
        </p:nvSpPr>
        <p:spPr>
          <a:xfrm>
            <a:off x="0" y="342265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itle 10"/>
          <p:cNvSpPr>
            <a:spLocks noGrp="1"/>
          </p:cNvSpPr>
          <p:nvPr>
            <p:ph type="title"/>
          </p:nvPr>
        </p:nvSpPr>
        <p:spPr/>
        <p:txBody>
          <a:bodyPr/>
          <a:lstStyle/>
          <a:p>
            <a:r>
              <a:rPr lang="en-AU" dirty="0">
                <a:solidFill>
                  <a:schemeClr val="bg1"/>
                </a:solidFill>
              </a:rPr>
              <a:t>Public relations</a:t>
            </a:r>
          </a:p>
        </p:txBody>
      </p:sp>
      <p:sp>
        <p:nvSpPr>
          <p:cNvPr id="12" name="Text Placeholder 11"/>
          <p:cNvSpPr>
            <a:spLocks noGrp="1"/>
          </p:cNvSpPr>
          <p:nvPr>
            <p:ph type="body" idx="1"/>
          </p:nvPr>
        </p:nvSpPr>
        <p:spPr/>
        <p:txBody>
          <a:bodyPr/>
          <a:lstStyle/>
          <a:p>
            <a:r>
              <a:rPr lang="en-AU" dirty="0">
                <a:solidFill>
                  <a:schemeClr val="bg1"/>
                </a:solidFill>
              </a:rPr>
              <a:t>what you need to know</a:t>
            </a:r>
          </a:p>
        </p:txBody>
      </p:sp>
    </p:spTree>
    <p:extLst>
      <p:ext uri="{BB962C8B-B14F-4D97-AF65-F5344CB8AC3E}">
        <p14:creationId xmlns:p14="http://schemas.microsoft.com/office/powerpoint/2010/main" val="180493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txBody>
          <a:bodyPr/>
          <a:lstStyle/>
          <a:p>
            <a:r>
              <a:rPr lang="en-AU" dirty="0"/>
              <a:t>Strategies</a:t>
            </a:r>
          </a:p>
        </p:txBody>
      </p:sp>
      <p:sp>
        <p:nvSpPr>
          <p:cNvPr id="46" name="Content Placeholder 45"/>
          <p:cNvSpPr>
            <a:spLocks noGrp="1"/>
          </p:cNvSpPr>
          <p:nvPr>
            <p:ph sz="half" idx="1"/>
          </p:nvPr>
        </p:nvSpPr>
        <p:spPr/>
        <p:txBody>
          <a:bodyPr>
            <a:normAutofit/>
          </a:bodyPr>
          <a:lstStyle/>
          <a:p>
            <a:pPr marL="0" indent="0">
              <a:buNone/>
            </a:pPr>
            <a:r>
              <a:rPr lang="en-AU" b="1" dirty="0"/>
              <a:t>Conveying a question</a:t>
            </a:r>
          </a:p>
          <a:p>
            <a:pPr marL="0" indent="0">
              <a:buNone/>
            </a:pPr>
            <a:r>
              <a:rPr lang="en-US" sz="2800" kern="1200" dirty="0">
                <a:solidFill>
                  <a:schemeClr val="tx1"/>
                </a:solidFill>
                <a:effectLst/>
                <a:latin typeface="+mn-lt"/>
                <a:ea typeface="+mn-ea"/>
                <a:cs typeface="+mn-cs"/>
              </a:rPr>
              <a:t>If someone asks </a:t>
            </a:r>
            <a:r>
              <a:rPr lang="en-US" dirty="0"/>
              <a:t>you </a:t>
            </a:r>
            <a:r>
              <a:rPr lang="en-US" sz="2800" kern="1200" dirty="0">
                <a:solidFill>
                  <a:schemeClr val="tx1"/>
                </a:solidFill>
                <a:effectLst/>
                <a:latin typeface="+mn-lt"/>
                <a:ea typeface="+mn-ea"/>
                <a:cs typeface="+mn-cs"/>
              </a:rPr>
              <a:t>a question, let them know that you’ll convey their question to you bush boss.</a:t>
            </a:r>
          </a:p>
          <a:p>
            <a:pPr marL="0" indent="0">
              <a:buNone/>
            </a:pPr>
            <a:r>
              <a:rPr lang="en-US" dirty="0"/>
              <a:t>All you n</a:t>
            </a:r>
            <a:r>
              <a:rPr lang="en-US" sz="2800" kern="1200" dirty="0">
                <a:solidFill>
                  <a:schemeClr val="tx1"/>
                </a:solidFill>
                <a:effectLst/>
                <a:latin typeface="+mn-lt"/>
                <a:ea typeface="+mn-ea"/>
                <a:cs typeface="+mn-cs"/>
              </a:rPr>
              <a:t>eed to get from them is:</a:t>
            </a:r>
          </a:p>
          <a:p>
            <a:r>
              <a:rPr lang="en-AU" dirty="0"/>
              <a:t>their name</a:t>
            </a:r>
          </a:p>
          <a:p>
            <a:r>
              <a:rPr lang="en-AU" dirty="0"/>
              <a:t>their phone number</a:t>
            </a:r>
          </a:p>
          <a:p>
            <a:r>
              <a:rPr lang="en-AU" dirty="0"/>
              <a:t>a summary of their question.</a:t>
            </a:r>
          </a:p>
        </p:txBody>
      </p:sp>
      <p:sp>
        <p:nvSpPr>
          <p:cNvPr id="3" name="Footer Placeholder 2"/>
          <p:cNvSpPr>
            <a:spLocks noGrp="1"/>
          </p:cNvSpPr>
          <p:nvPr>
            <p:ph type="ftr" sz="quarter" idx="10"/>
          </p:nvPr>
        </p:nvSpPr>
        <p:spPr/>
        <p:txBody>
          <a:bodyPr/>
          <a:lstStyle/>
          <a:p>
            <a:r>
              <a:rPr lang="en-AU" dirty="0"/>
              <a:t>Version 1.2</a:t>
            </a:r>
          </a:p>
        </p:txBody>
      </p:sp>
      <p:sp>
        <p:nvSpPr>
          <p:cNvPr id="4" name="Slide Number Placeholder 3"/>
          <p:cNvSpPr>
            <a:spLocks noGrp="1"/>
          </p:cNvSpPr>
          <p:nvPr>
            <p:ph type="sldNum" sz="quarter" idx="11"/>
          </p:nvPr>
        </p:nvSpPr>
        <p:spPr/>
        <p:txBody>
          <a:bodyPr/>
          <a:lstStyle/>
          <a:p>
            <a:r>
              <a:rPr lang="en-AU" dirty="0"/>
              <a:t>Slide </a:t>
            </a:r>
            <a:fld id="{4EA72B09-40CC-41DA-9734-563003760C24}" type="slidenum">
              <a:rPr lang="en-AU"/>
              <a:pPr/>
              <a:t>30</a:t>
            </a:fld>
            <a:endParaRPr lang="en-AU" dirty="0"/>
          </a:p>
        </p:txBody>
      </p:sp>
      <p:pic>
        <p:nvPicPr>
          <p:cNvPr id="11" name="Picture 10">
            <a:extLst>
              <a:ext uri="{FF2B5EF4-FFF2-40B4-BE49-F238E27FC236}">
                <a16:creationId xmlns:a16="http://schemas.microsoft.com/office/drawing/2014/main" id="{2067B9F3-1864-4758-B13A-8AD03FB529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248433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Strategies</a:t>
            </a:r>
          </a:p>
        </p:txBody>
      </p:sp>
      <p:sp>
        <p:nvSpPr>
          <p:cNvPr id="3" name="Content Placeholder 2"/>
          <p:cNvSpPr>
            <a:spLocks noGrp="1"/>
          </p:cNvSpPr>
          <p:nvPr>
            <p:ph sz="half" idx="1"/>
          </p:nvPr>
        </p:nvSpPr>
        <p:spPr/>
        <p:txBody>
          <a:bodyPr>
            <a:normAutofit/>
          </a:bodyPr>
          <a:lstStyle/>
          <a:p>
            <a:pPr marL="0" indent="0">
              <a:buNone/>
            </a:pPr>
            <a:r>
              <a:rPr lang="en-AU" b="1" dirty="0"/>
              <a:t>Answering a question</a:t>
            </a:r>
          </a:p>
          <a:p>
            <a:pPr marL="0" indent="0">
              <a:buNone/>
            </a:pPr>
            <a:r>
              <a:rPr lang="en-US" dirty="0"/>
              <a:t>Explain your role</a:t>
            </a:r>
          </a:p>
          <a:p>
            <a:pPr marL="0" indent="0">
              <a:buNone/>
            </a:pPr>
            <a:r>
              <a:rPr lang="en-US" dirty="0"/>
              <a:t>Value your experience</a:t>
            </a:r>
          </a:p>
          <a:p>
            <a:pPr marL="0" indent="0">
              <a:buNone/>
            </a:pPr>
            <a:r>
              <a:rPr lang="en-US" dirty="0"/>
              <a:t>Provide a clear, honest and accurate response</a:t>
            </a:r>
          </a:p>
          <a:p>
            <a:pPr marL="0" indent="0">
              <a:buNone/>
            </a:pPr>
            <a:r>
              <a:rPr lang="en-US" dirty="0"/>
              <a:t>Only respond within your area of responsibility</a:t>
            </a:r>
          </a:p>
          <a:p>
            <a:pPr marL="0" indent="0">
              <a:buNone/>
            </a:pPr>
            <a:r>
              <a:rPr lang="en-US" dirty="0"/>
              <a:t>Only respond with facts</a:t>
            </a:r>
          </a:p>
          <a:p>
            <a:pPr marL="0" indent="0">
              <a:buNone/>
            </a:pPr>
            <a:r>
              <a:rPr lang="en-US" dirty="0"/>
              <a:t>Don’t respond with opinions</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31</a:t>
            </a:fld>
            <a:endParaRPr lang="en-AU" dirty="0"/>
          </a:p>
        </p:txBody>
      </p:sp>
      <p:pic>
        <p:nvPicPr>
          <p:cNvPr id="7" name="Picture 6">
            <a:extLst>
              <a:ext uri="{FF2B5EF4-FFF2-40B4-BE49-F238E27FC236}">
                <a16:creationId xmlns:a16="http://schemas.microsoft.com/office/drawing/2014/main" id="{9A2DA978-4CD1-41CC-BA2A-29BF9B3966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282368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Strategies</a:t>
            </a:r>
          </a:p>
        </p:txBody>
      </p:sp>
      <p:sp>
        <p:nvSpPr>
          <p:cNvPr id="3" name="Content Placeholder 2"/>
          <p:cNvSpPr>
            <a:spLocks noGrp="1"/>
          </p:cNvSpPr>
          <p:nvPr>
            <p:ph sz="half" idx="1"/>
          </p:nvPr>
        </p:nvSpPr>
        <p:spPr/>
        <p:txBody>
          <a:bodyPr>
            <a:normAutofit/>
          </a:bodyPr>
          <a:lstStyle/>
          <a:p>
            <a:pPr marL="0" indent="0">
              <a:buNone/>
            </a:pPr>
            <a:r>
              <a:rPr lang="en-US" b="1" dirty="0"/>
              <a:t>Difficult verbal situations</a:t>
            </a:r>
          </a:p>
          <a:p>
            <a:pPr marL="0" indent="0">
              <a:buNone/>
            </a:pPr>
            <a:r>
              <a:rPr lang="en-US" dirty="0"/>
              <a:t>Depending on the circumstance, there are two strategies you can use in difficult verbal situations:</a:t>
            </a:r>
          </a:p>
          <a:p>
            <a:r>
              <a:rPr lang="en-US" dirty="0"/>
              <a:t>focus on the issue, not the person</a:t>
            </a:r>
          </a:p>
          <a:p>
            <a:r>
              <a:rPr lang="en-US" dirty="0"/>
              <a:t>step away from the situation</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32</a:t>
            </a:fld>
            <a:endParaRPr lang="en-AU" dirty="0"/>
          </a:p>
        </p:txBody>
      </p:sp>
      <p:pic>
        <p:nvPicPr>
          <p:cNvPr id="32" name="Picture 31">
            <a:extLst>
              <a:ext uri="{FF2B5EF4-FFF2-40B4-BE49-F238E27FC236}">
                <a16:creationId xmlns:a16="http://schemas.microsoft.com/office/drawing/2014/main" id="{C2096B5C-1BC5-462A-A8F7-EA8451AE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1"/>
            <a:ext cx="5735638" cy="6858001"/>
          </a:xfrm>
          <a:prstGeom prst="rect">
            <a:avLst/>
          </a:prstGeom>
        </p:spPr>
      </p:pic>
    </p:spTree>
    <p:extLst>
      <p:ext uri="{BB962C8B-B14F-4D97-AF65-F5344CB8AC3E}">
        <p14:creationId xmlns:p14="http://schemas.microsoft.com/office/powerpoint/2010/main" val="2647991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1313-4B42-4DD9-AE63-2DD4BD5DF8D8}"/>
              </a:ext>
            </a:extLst>
          </p:cNvPr>
          <p:cNvSpPr>
            <a:spLocks noGrp="1"/>
          </p:cNvSpPr>
          <p:nvPr>
            <p:ph type="title"/>
          </p:nvPr>
        </p:nvSpPr>
        <p:spPr/>
        <p:txBody>
          <a:bodyPr/>
          <a:lstStyle/>
          <a:p>
            <a:r>
              <a:rPr lang="en-US" dirty="0"/>
              <a:t>Two strategies for difficult verbal situations</a:t>
            </a:r>
            <a:endParaRPr lang="en-AU" dirty="0"/>
          </a:p>
        </p:txBody>
      </p:sp>
      <p:sp>
        <p:nvSpPr>
          <p:cNvPr id="7" name="Text Placeholder 6">
            <a:extLst>
              <a:ext uri="{FF2B5EF4-FFF2-40B4-BE49-F238E27FC236}">
                <a16:creationId xmlns:a16="http://schemas.microsoft.com/office/drawing/2014/main" id="{AA06CBA7-3880-4387-B96B-556C15A63B93}"/>
              </a:ext>
            </a:extLst>
          </p:cNvPr>
          <p:cNvSpPr>
            <a:spLocks noGrp="1"/>
          </p:cNvSpPr>
          <p:nvPr>
            <p:ph type="body" idx="1"/>
          </p:nvPr>
        </p:nvSpPr>
        <p:spPr/>
        <p:txBody>
          <a:bodyPr/>
          <a:lstStyle/>
          <a:p>
            <a:r>
              <a:rPr lang="en-US" dirty="0"/>
              <a:t>Focus on the issue, not the person</a:t>
            </a:r>
            <a:endParaRPr lang="en-AU" dirty="0"/>
          </a:p>
        </p:txBody>
      </p:sp>
      <p:sp>
        <p:nvSpPr>
          <p:cNvPr id="8" name="Content Placeholder 7">
            <a:extLst>
              <a:ext uri="{FF2B5EF4-FFF2-40B4-BE49-F238E27FC236}">
                <a16:creationId xmlns:a16="http://schemas.microsoft.com/office/drawing/2014/main" id="{5FFFA08D-4DC2-47EE-9EA6-613FD5D1B7F2}"/>
              </a:ext>
            </a:extLst>
          </p:cNvPr>
          <p:cNvSpPr>
            <a:spLocks noGrp="1"/>
          </p:cNvSpPr>
          <p:nvPr>
            <p:ph sz="half" idx="2"/>
          </p:nvPr>
        </p:nvSpPr>
        <p:spPr/>
        <p:txBody>
          <a:bodyPr>
            <a:normAutofit/>
          </a:bodyPr>
          <a:lstStyle/>
          <a:p>
            <a:pPr marL="0" indent="0">
              <a:buNone/>
            </a:pPr>
            <a:r>
              <a:rPr lang="en-US" dirty="0"/>
              <a:t>Confirm your safety is not at risk</a:t>
            </a:r>
          </a:p>
          <a:p>
            <a:pPr marL="0" indent="0">
              <a:buNone/>
            </a:pPr>
            <a:r>
              <a:rPr lang="en-US" dirty="0"/>
              <a:t>Remain calm and objective</a:t>
            </a:r>
          </a:p>
          <a:p>
            <a:pPr marL="0" indent="0">
              <a:buNone/>
            </a:pPr>
            <a:r>
              <a:rPr lang="en-US" dirty="0"/>
              <a:t>Focus on the issue, not each other</a:t>
            </a:r>
          </a:p>
          <a:p>
            <a:pPr marL="0" indent="0">
              <a:buNone/>
            </a:pPr>
            <a:r>
              <a:rPr lang="en-US" dirty="0"/>
              <a:t>Agree to disagree (if necessary)</a:t>
            </a:r>
          </a:p>
          <a:p>
            <a:pPr marL="0" indent="0">
              <a:buNone/>
            </a:pPr>
            <a:r>
              <a:rPr lang="en-US" dirty="0"/>
              <a:t>Share positive aspects of forestry</a:t>
            </a:r>
            <a:endParaRPr lang="en-AU" dirty="0"/>
          </a:p>
        </p:txBody>
      </p:sp>
      <p:sp>
        <p:nvSpPr>
          <p:cNvPr id="9" name="Text Placeholder 8">
            <a:extLst>
              <a:ext uri="{FF2B5EF4-FFF2-40B4-BE49-F238E27FC236}">
                <a16:creationId xmlns:a16="http://schemas.microsoft.com/office/drawing/2014/main" id="{B8C87F7D-15E8-4CD4-BCF2-0EF1D7F896B5}"/>
              </a:ext>
            </a:extLst>
          </p:cNvPr>
          <p:cNvSpPr>
            <a:spLocks noGrp="1"/>
          </p:cNvSpPr>
          <p:nvPr>
            <p:ph type="body" sz="quarter" idx="3"/>
          </p:nvPr>
        </p:nvSpPr>
        <p:spPr/>
        <p:txBody>
          <a:bodyPr/>
          <a:lstStyle/>
          <a:p>
            <a:r>
              <a:rPr lang="en-US" dirty="0"/>
              <a:t>Step away from the situation</a:t>
            </a:r>
            <a:endParaRPr lang="en-AU" dirty="0"/>
          </a:p>
        </p:txBody>
      </p:sp>
      <p:sp>
        <p:nvSpPr>
          <p:cNvPr id="10" name="Content Placeholder 9">
            <a:extLst>
              <a:ext uri="{FF2B5EF4-FFF2-40B4-BE49-F238E27FC236}">
                <a16:creationId xmlns:a16="http://schemas.microsoft.com/office/drawing/2014/main" id="{874E5C35-E0C5-4A45-9E4D-C46409C7B202}"/>
              </a:ext>
            </a:extLst>
          </p:cNvPr>
          <p:cNvSpPr>
            <a:spLocks noGrp="1"/>
          </p:cNvSpPr>
          <p:nvPr>
            <p:ph sz="quarter" idx="4"/>
          </p:nvPr>
        </p:nvSpPr>
        <p:spPr/>
        <p:txBody>
          <a:bodyPr>
            <a:normAutofit/>
          </a:bodyPr>
          <a:lstStyle/>
          <a:p>
            <a:pPr marL="0" indent="0">
              <a:buNone/>
            </a:pPr>
            <a:r>
              <a:rPr lang="en-US" sz="2800" kern="1200" dirty="0">
                <a:solidFill>
                  <a:schemeClr val="tx1"/>
                </a:solidFill>
                <a:effectLst/>
                <a:latin typeface="+mn-lt"/>
                <a:ea typeface="+mn-ea"/>
                <a:cs typeface="+mn-cs"/>
              </a:rPr>
              <a:t>If someone verbally abuses you at a worksite, in the street or online, step away from the situation and let your bush boss know</a:t>
            </a:r>
            <a:endParaRPr lang="en-AU" sz="2800" kern="1200" dirty="0">
              <a:solidFill>
                <a:schemeClr val="tx1"/>
              </a:solidFill>
              <a:effectLst/>
              <a:latin typeface="+mn-lt"/>
              <a:ea typeface="+mn-ea"/>
              <a:cs typeface="+mn-cs"/>
            </a:endParaRPr>
          </a:p>
          <a:p>
            <a:pPr marL="0" indent="0">
              <a:buNone/>
            </a:pPr>
            <a:endParaRPr lang="en-AU" dirty="0"/>
          </a:p>
        </p:txBody>
      </p:sp>
      <p:sp>
        <p:nvSpPr>
          <p:cNvPr id="5" name="Footer Placeholder 4">
            <a:extLst>
              <a:ext uri="{FF2B5EF4-FFF2-40B4-BE49-F238E27FC236}">
                <a16:creationId xmlns:a16="http://schemas.microsoft.com/office/drawing/2014/main" id="{4BC504CB-FD0A-4456-A5C4-DCF6843ABBBE}"/>
              </a:ext>
            </a:extLst>
          </p:cNvPr>
          <p:cNvSpPr>
            <a:spLocks noGrp="1"/>
          </p:cNvSpPr>
          <p:nvPr>
            <p:ph type="ftr" sz="quarter" idx="10"/>
          </p:nvPr>
        </p:nvSpPr>
        <p:spPr/>
        <p:txBody>
          <a:bodyPr/>
          <a:lstStyle/>
          <a:p>
            <a:r>
              <a:rPr lang="en-AU" dirty="0"/>
              <a:t>Version 1.2</a:t>
            </a:r>
          </a:p>
        </p:txBody>
      </p:sp>
      <p:sp>
        <p:nvSpPr>
          <p:cNvPr id="6" name="Slide Number Placeholder 5">
            <a:extLst>
              <a:ext uri="{FF2B5EF4-FFF2-40B4-BE49-F238E27FC236}">
                <a16:creationId xmlns:a16="http://schemas.microsoft.com/office/drawing/2014/main" id="{7DFD294F-2740-4C0E-A073-49807EF63BD7}"/>
              </a:ext>
            </a:extLst>
          </p:cNvPr>
          <p:cNvSpPr>
            <a:spLocks noGrp="1"/>
          </p:cNvSpPr>
          <p:nvPr>
            <p:ph type="sldNum" sz="quarter" idx="11"/>
          </p:nvPr>
        </p:nvSpPr>
        <p:spPr/>
        <p:txBody>
          <a:bodyPr/>
          <a:lstStyle/>
          <a:p>
            <a:r>
              <a:rPr lang="en-AU" dirty="0"/>
              <a:t>Slide </a:t>
            </a:r>
            <a:fld id="{4EA72B09-40CC-41DA-9734-563003760C24}" type="slidenum">
              <a:rPr lang="en-AU" smtClean="0"/>
              <a:pPr/>
              <a:t>33</a:t>
            </a:fld>
            <a:endParaRPr lang="en-AU" dirty="0"/>
          </a:p>
        </p:txBody>
      </p:sp>
    </p:spTree>
    <p:extLst>
      <p:ext uri="{BB962C8B-B14F-4D97-AF65-F5344CB8AC3E}">
        <p14:creationId xmlns:p14="http://schemas.microsoft.com/office/powerpoint/2010/main" val="3094248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US" dirty="0"/>
              <a:t>Follow procedures</a:t>
            </a:r>
            <a:endParaRPr lang="en-AU" dirty="0"/>
          </a:p>
        </p:txBody>
      </p:sp>
      <p:sp>
        <p:nvSpPr>
          <p:cNvPr id="5" name="Content Placeholder 4"/>
          <p:cNvSpPr>
            <a:spLocks noGrp="1"/>
          </p:cNvSpPr>
          <p:nvPr>
            <p:ph sz="half" idx="1"/>
          </p:nvPr>
        </p:nvSpPr>
        <p:spPr/>
        <p:txBody>
          <a:bodyPr>
            <a:normAutofit/>
          </a:bodyPr>
          <a:lstStyle/>
          <a:p>
            <a:pPr marL="0" indent="0">
              <a:buNone/>
            </a:pPr>
            <a:r>
              <a:rPr lang="en-US" dirty="0"/>
              <a:t>If a worksite is invaded, follow the </a:t>
            </a:r>
            <a:r>
              <a:rPr lang="en-US" dirty="0" err="1"/>
              <a:t>unauthorised</a:t>
            </a:r>
            <a:r>
              <a:rPr lang="en-US" dirty="0"/>
              <a:t> entry procedure:</a:t>
            </a:r>
          </a:p>
          <a:p>
            <a:r>
              <a:rPr lang="en-US" dirty="0"/>
              <a:t>cease all activity</a:t>
            </a:r>
          </a:p>
          <a:p>
            <a:r>
              <a:rPr lang="en-US" dirty="0"/>
              <a:t>secure equipment and site</a:t>
            </a:r>
          </a:p>
          <a:p>
            <a:r>
              <a:rPr lang="en-US" dirty="0"/>
              <a:t>contact relevant authorities</a:t>
            </a:r>
          </a:p>
          <a:p>
            <a:r>
              <a:rPr lang="en-US" dirty="0"/>
              <a:t>politely ask people to leave</a:t>
            </a:r>
          </a:p>
          <a:p>
            <a:r>
              <a:rPr lang="en-US" dirty="0"/>
              <a:t>be mindful of recording devices</a:t>
            </a:r>
          </a:p>
          <a:p>
            <a:r>
              <a:rPr lang="en-US" dirty="0"/>
              <a:t>move to EMP</a:t>
            </a:r>
            <a:endParaRPr lang="en-AU" dirty="0"/>
          </a:p>
        </p:txBody>
      </p:sp>
      <p:sp>
        <p:nvSpPr>
          <p:cNvPr id="3" name="Footer Placeholder 2"/>
          <p:cNvSpPr>
            <a:spLocks noGrp="1"/>
          </p:cNvSpPr>
          <p:nvPr>
            <p:ph type="ftr" sz="quarter" idx="10"/>
          </p:nvPr>
        </p:nvSpPr>
        <p:spPr>
          <a:xfrm>
            <a:off x="838200" y="6356349"/>
            <a:ext cx="2743200" cy="365125"/>
          </a:xfrm>
        </p:spPr>
        <p:txBody>
          <a:bodyPr/>
          <a:lstStyle/>
          <a:p>
            <a:r>
              <a:rPr lang="en-AU" dirty="0"/>
              <a:t>Version 1.2</a:t>
            </a:r>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34</a:t>
            </a:fld>
            <a:endParaRPr lang="en-AU" dirty="0"/>
          </a:p>
        </p:txBody>
      </p:sp>
      <p:pic>
        <p:nvPicPr>
          <p:cNvPr id="34" name="Picture 33">
            <a:extLst>
              <a:ext uri="{FF2B5EF4-FFF2-40B4-BE49-F238E27FC236}">
                <a16:creationId xmlns:a16="http://schemas.microsoft.com/office/drawing/2014/main" id="{2EFB3980-CE92-44C0-975E-5D1B6BAEEA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1"/>
            <a:ext cx="5735638" cy="6858001"/>
          </a:xfrm>
          <a:prstGeom prst="rect">
            <a:avLst/>
          </a:prstGeom>
        </p:spPr>
      </p:pic>
    </p:spTree>
    <p:extLst>
      <p:ext uri="{BB962C8B-B14F-4D97-AF65-F5344CB8AC3E}">
        <p14:creationId xmlns:p14="http://schemas.microsoft.com/office/powerpoint/2010/main" val="273228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11" name="Rectangle 10"/>
          <p:cNvSpPr/>
          <p:nvPr/>
        </p:nvSpPr>
        <p:spPr>
          <a:xfrm>
            <a:off x="0" y="3429000"/>
            <a:ext cx="9144000" cy="1800225"/>
          </a:xfrm>
          <a:prstGeom prst="rect">
            <a:avLst/>
          </a:prstGeom>
          <a:solidFill>
            <a:srgbClr val="00A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831850" y="1709738"/>
            <a:ext cx="8504238" cy="2852737"/>
          </a:xfrm>
        </p:spPr>
        <p:txBody>
          <a:bodyPr/>
          <a:lstStyle/>
          <a:p>
            <a:r>
              <a:rPr lang="en-AU" dirty="0">
                <a:solidFill>
                  <a:schemeClr val="bg1"/>
                </a:solidFill>
              </a:rPr>
              <a:t>Review</a:t>
            </a:r>
          </a:p>
        </p:txBody>
      </p:sp>
      <p:sp>
        <p:nvSpPr>
          <p:cNvPr id="3" name="Text Placeholder 2"/>
          <p:cNvSpPr>
            <a:spLocks noGrp="1"/>
          </p:cNvSpPr>
          <p:nvPr>
            <p:ph type="body" idx="1"/>
          </p:nvPr>
        </p:nvSpPr>
        <p:spPr>
          <a:xfrm>
            <a:off x="831850" y="4589463"/>
            <a:ext cx="8504238" cy="1500187"/>
          </a:xfrm>
        </p:spPr>
        <p:txBody>
          <a:bodyPr/>
          <a:lstStyle/>
          <a:p>
            <a:r>
              <a:rPr lang="en-AU" dirty="0">
                <a:solidFill>
                  <a:schemeClr val="bg1"/>
                </a:solidFill>
              </a:rPr>
              <a:t>stakeholder interactions</a:t>
            </a: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a:solidFill>
                  <a:schemeClr val="bg1"/>
                </a:solidFill>
              </a:rPr>
              <a:t>Version 1.2</a:t>
            </a: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smtClean="0">
                <a:solidFill>
                  <a:schemeClr val="bg1"/>
                </a:solidFill>
              </a:rPr>
              <a:pPr/>
              <a:t>35</a:t>
            </a:fld>
            <a:endParaRPr lang="en-AU"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4194555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Reflective practice</a:t>
            </a:r>
          </a:p>
        </p:txBody>
      </p:sp>
      <p:sp>
        <p:nvSpPr>
          <p:cNvPr id="3" name="Content Placeholder 2"/>
          <p:cNvSpPr>
            <a:spLocks noGrp="1"/>
          </p:cNvSpPr>
          <p:nvPr>
            <p:ph sz="half" idx="1"/>
          </p:nvPr>
        </p:nvSpPr>
        <p:spPr/>
        <p:txBody>
          <a:bodyPr>
            <a:normAutofit/>
          </a:bodyPr>
          <a:lstStyle/>
          <a:p>
            <a:pPr marL="0" indent="0">
              <a:buNone/>
            </a:pPr>
            <a:r>
              <a:rPr lang="en-US" b="1" dirty="0"/>
              <a:t>Reflect on your interactions</a:t>
            </a:r>
          </a:p>
          <a:p>
            <a:pPr marL="0" indent="0">
              <a:buNone/>
            </a:pPr>
            <a:r>
              <a:rPr lang="en-US" dirty="0"/>
              <a:t>You can improve your interactions with stakeholders through ‘reflective practice’.</a:t>
            </a:r>
          </a:p>
          <a:p>
            <a:pPr marL="0" indent="0">
              <a:buNone/>
            </a:pPr>
            <a:r>
              <a:rPr lang="en-US" dirty="0"/>
              <a:t>Think about your past interactions with stakeholders (either on-site, in the street or online).</a:t>
            </a:r>
          </a:p>
          <a:p>
            <a:pPr marL="0" indent="0">
              <a:buNone/>
            </a:pPr>
            <a:r>
              <a:rPr lang="en-US" dirty="0"/>
              <a:t>What worked and what didn’t?</a:t>
            </a:r>
          </a:p>
          <a:p>
            <a:pPr marL="0" indent="0">
              <a:buNone/>
            </a:pPr>
            <a:r>
              <a:rPr lang="en-US" dirty="0"/>
              <a:t>Be honest…</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36</a:t>
            </a:fld>
            <a:endParaRPr lang="en-AU" dirty="0"/>
          </a:p>
        </p:txBody>
      </p:sp>
      <p:pic>
        <p:nvPicPr>
          <p:cNvPr id="11" name="Picture 10">
            <a:extLst>
              <a:ext uri="{FF2B5EF4-FFF2-40B4-BE49-F238E27FC236}">
                <a16:creationId xmlns:a16="http://schemas.microsoft.com/office/drawing/2014/main" id="{E13001F3-B368-48E3-AFE6-248F9FC9F2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1180664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Reflective practice</a:t>
            </a:r>
          </a:p>
        </p:txBody>
      </p:sp>
      <p:sp>
        <p:nvSpPr>
          <p:cNvPr id="3" name="Content Placeholder 2"/>
          <p:cNvSpPr>
            <a:spLocks noGrp="1"/>
          </p:cNvSpPr>
          <p:nvPr>
            <p:ph sz="half" idx="1"/>
          </p:nvPr>
        </p:nvSpPr>
        <p:spPr/>
        <p:txBody>
          <a:bodyPr>
            <a:normAutofit/>
          </a:bodyPr>
          <a:lstStyle/>
          <a:p>
            <a:pPr marL="0" indent="0">
              <a:buNone/>
            </a:pPr>
            <a:r>
              <a:rPr lang="en-AU" b="1" dirty="0"/>
              <a:t>Evaluate your interactions</a:t>
            </a:r>
          </a:p>
          <a:p>
            <a:pPr marL="0" indent="0">
              <a:buNone/>
            </a:pPr>
            <a:r>
              <a:rPr lang="en-US" dirty="0"/>
              <a:t>The main aim of reflective practice is to pinpoint areas where you can improve the way you interact with external stakeholders.</a:t>
            </a:r>
          </a:p>
          <a:p>
            <a:pPr marL="0" indent="0">
              <a:buNone/>
            </a:pPr>
            <a:r>
              <a:rPr lang="en-AU" dirty="0"/>
              <a:t>It is important to record the areas where you can improve (either on your phone or on a form).</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37</a:t>
            </a:fld>
            <a:endParaRPr lang="en-AU" dirty="0"/>
          </a:p>
        </p:txBody>
      </p:sp>
      <p:pic>
        <p:nvPicPr>
          <p:cNvPr id="9" name="Picture 8">
            <a:extLst>
              <a:ext uri="{FF2B5EF4-FFF2-40B4-BE49-F238E27FC236}">
                <a16:creationId xmlns:a16="http://schemas.microsoft.com/office/drawing/2014/main" id="{BE86A840-D865-47DE-87BC-AF04DC5EDD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3038796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599" cy="1325563"/>
          </a:xfrm>
        </p:spPr>
        <p:txBody>
          <a:bodyPr/>
          <a:lstStyle/>
          <a:p>
            <a:r>
              <a:rPr lang="en-AU" dirty="0"/>
              <a:t>Reflective practice</a:t>
            </a:r>
          </a:p>
        </p:txBody>
      </p:sp>
      <p:sp>
        <p:nvSpPr>
          <p:cNvPr id="3" name="Content Placeholder 2"/>
          <p:cNvSpPr>
            <a:spLocks noGrp="1"/>
          </p:cNvSpPr>
          <p:nvPr>
            <p:ph sz="half" idx="1"/>
          </p:nvPr>
        </p:nvSpPr>
        <p:spPr/>
        <p:txBody>
          <a:bodyPr>
            <a:normAutofit/>
          </a:bodyPr>
          <a:lstStyle/>
          <a:p>
            <a:pPr marL="0" indent="0">
              <a:buNone/>
            </a:pPr>
            <a:r>
              <a:rPr lang="en-AU" b="1" dirty="0"/>
              <a:t>Discuss your interactions</a:t>
            </a:r>
          </a:p>
          <a:p>
            <a:pPr marL="0" indent="0">
              <a:buNone/>
            </a:pPr>
            <a:r>
              <a:rPr lang="en-AU" dirty="0"/>
              <a:t>Stakeholder interactions can have a negative impact on your health and well-being, especially if they:</a:t>
            </a:r>
          </a:p>
          <a:p>
            <a:r>
              <a:rPr lang="en-AU" dirty="0"/>
              <a:t>are aggressive</a:t>
            </a:r>
          </a:p>
          <a:p>
            <a:r>
              <a:rPr lang="en-AU" dirty="0"/>
              <a:t>involve abusive language</a:t>
            </a:r>
          </a:p>
          <a:p>
            <a:r>
              <a:rPr lang="en-AU" dirty="0"/>
              <a:t>cause a site shutdown</a:t>
            </a:r>
          </a:p>
          <a:p>
            <a:pPr marL="0" indent="0">
              <a:buNone/>
            </a:pPr>
            <a:r>
              <a:rPr lang="en-AU" dirty="0"/>
              <a:t>Talk to your bush boss if you feel an interaction has impacted you.</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38</a:t>
            </a:fld>
            <a:endParaRPr lang="en-AU" dirty="0"/>
          </a:p>
        </p:txBody>
      </p:sp>
      <p:pic>
        <p:nvPicPr>
          <p:cNvPr id="7" name="Picture 6">
            <a:extLst>
              <a:ext uri="{FF2B5EF4-FFF2-40B4-BE49-F238E27FC236}">
                <a16:creationId xmlns:a16="http://schemas.microsoft.com/office/drawing/2014/main" id="{6E06B65C-09FF-4B69-8114-F9A5C763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3362749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18163" cy="1325563"/>
          </a:xfrm>
        </p:spPr>
        <p:txBody>
          <a:bodyPr/>
          <a:lstStyle/>
          <a:p>
            <a:r>
              <a:rPr lang="en-AU" dirty="0"/>
              <a:t>A final word…</a:t>
            </a:r>
          </a:p>
        </p:txBody>
      </p:sp>
      <p:sp>
        <p:nvSpPr>
          <p:cNvPr id="3" name="Content Placeholder 2"/>
          <p:cNvSpPr>
            <a:spLocks noGrp="1"/>
          </p:cNvSpPr>
          <p:nvPr>
            <p:ph sz="half" idx="1"/>
          </p:nvPr>
        </p:nvSpPr>
        <p:spPr/>
        <p:txBody>
          <a:bodyPr/>
          <a:lstStyle/>
          <a:p>
            <a:pPr marL="0" indent="0">
              <a:buNone/>
            </a:pPr>
            <a:r>
              <a:rPr lang="en-US" dirty="0"/>
              <a:t>If you’re not sure how to interact with external stakeholders on-site, in a community setting or online, ask your bush boss or supervisor.</a:t>
            </a:r>
            <a:endParaRPr lang="en-AU" dirty="0"/>
          </a:p>
        </p:txBody>
      </p:sp>
      <p:sp>
        <p:nvSpPr>
          <p:cNvPr id="4" name="Footer Placeholder 3"/>
          <p:cNvSpPr>
            <a:spLocks noGrp="1"/>
          </p:cNvSpPr>
          <p:nvPr>
            <p:ph type="ftr" sz="quarter" idx="10"/>
          </p:nvPr>
        </p:nvSpPr>
        <p:spPr>
          <a:xfrm>
            <a:off x="838200" y="6356349"/>
            <a:ext cx="2743200" cy="365125"/>
          </a:xfrm>
        </p:spPr>
        <p:txBody>
          <a:bodyPr/>
          <a:lstStyle/>
          <a:p>
            <a:r>
              <a:rPr lang="en-AU" dirty="0"/>
              <a:t>Version 1.2</a:t>
            </a:r>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39</a:t>
            </a:fld>
            <a:endParaRPr lang="en-AU" dirty="0"/>
          </a:p>
        </p:txBody>
      </p:sp>
      <p:pic>
        <p:nvPicPr>
          <p:cNvPr id="8" name="Picture 7">
            <a:extLst>
              <a:ext uri="{FF2B5EF4-FFF2-40B4-BE49-F238E27FC236}">
                <a16:creationId xmlns:a16="http://schemas.microsoft.com/office/drawing/2014/main" id="{58E4BC42-7613-43D6-B5E4-03D1BA0EB3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2416962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noFill/>
        </p:spPr>
        <p:txBody>
          <a:bodyPr>
            <a:normAutofit/>
          </a:bodyPr>
          <a:lstStyle/>
          <a:p>
            <a:pPr marL="0" indent="0">
              <a:buNone/>
            </a:pPr>
            <a:r>
              <a:rPr lang="en-AU" dirty="0"/>
              <a:t>Forest workers are not required to engage with the public very often.</a:t>
            </a:r>
          </a:p>
          <a:p>
            <a:pPr marL="0" indent="0">
              <a:buNone/>
            </a:pPr>
            <a:r>
              <a:rPr lang="en-AU" dirty="0"/>
              <a:t>However, there will be times when you have to engage with others, and these interactions should be:</a:t>
            </a:r>
          </a:p>
          <a:p>
            <a:r>
              <a:rPr lang="en-AU" dirty="0"/>
              <a:t>open</a:t>
            </a:r>
          </a:p>
          <a:p>
            <a:r>
              <a:rPr lang="en-AU" dirty="0"/>
              <a:t>positive</a:t>
            </a:r>
          </a:p>
          <a:p>
            <a:r>
              <a:rPr lang="en-AU" dirty="0"/>
              <a:t>respectful</a:t>
            </a:r>
          </a:p>
        </p:txBody>
      </p:sp>
      <p:sp>
        <p:nvSpPr>
          <p:cNvPr id="3" name="Footer Placeholder 2"/>
          <p:cNvSpPr>
            <a:spLocks noGrp="1"/>
          </p:cNvSpPr>
          <p:nvPr>
            <p:ph type="ftr" sz="quarter" idx="10"/>
          </p:nvPr>
        </p:nvSpPr>
        <p:spPr>
          <a:xfrm>
            <a:off x="838200" y="6356349"/>
            <a:ext cx="2743200" cy="365125"/>
          </a:xfrm>
        </p:spPr>
        <p:txBody>
          <a:bodyPr/>
          <a:lstStyle/>
          <a:p>
            <a:r>
              <a:rPr lang="en-AU" dirty="0"/>
              <a:t>Version 1.2</a:t>
            </a:r>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a:t>
            </a:fld>
            <a:endParaRPr lang="en-AU" dirty="0"/>
          </a:p>
        </p:txBody>
      </p:sp>
      <p:sp>
        <p:nvSpPr>
          <p:cNvPr id="11" name="Title 10"/>
          <p:cNvSpPr>
            <a:spLocks noGrp="1"/>
          </p:cNvSpPr>
          <p:nvPr>
            <p:ph type="title"/>
          </p:nvPr>
        </p:nvSpPr>
        <p:spPr>
          <a:xfrm>
            <a:off x="838200" y="365125"/>
            <a:ext cx="5181600" cy="1325563"/>
          </a:xfrm>
        </p:spPr>
        <p:txBody>
          <a:bodyPr/>
          <a:lstStyle/>
          <a:p>
            <a:r>
              <a:rPr lang="en-AU" dirty="0"/>
              <a:t>Engaging with people</a:t>
            </a:r>
          </a:p>
        </p:txBody>
      </p:sp>
      <p:pic>
        <p:nvPicPr>
          <p:cNvPr id="7" name="Picture 6">
            <a:extLst>
              <a:ext uri="{FF2B5EF4-FFF2-40B4-BE49-F238E27FC236}">
                <a16:creationId xmlns:a16="http://schemas.microsoft.com/office/drawing/2014/main" id="{5AF38257-CBE7-4C20-A352-FFF3C4708D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2908768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E0A4B7-6243-44B3-B2A4-869936F02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831850" y="1709738"/>
            <a:ext cx="8504238" cy="2852737"/>
          </a:xfrm>
        </p:spPr>
        <p:txBody>
          <a:bodyPr/>
          <a:lstStyle/>
          <a:p>
            <a:r>
              <a:rPr lang="en-AU" dirty="0">
                <a:solidFill>
                  <a:schemeClr val="bg1"/>
                </a:solidFill>
              </a:rPr>
              <a:t>Where to from here?</a:t>
            </a:r>
          </a:p>
        </p:txBody>
      </p:sp>
      <p:sp>
        <p:nvSpPr>
          <p:cNvPr id="3" name="Text Placeholder 2"/>
          <p:cNvSpPr>
            <a:spLocks noGrp="1"/>
          </p:cNvSpPr>
          <p:nvPr>
            <p:ph type="body" idx="1"/>
          </p:nvPr>
        </p:nvSpPr>
        <p:spPr>
          <a:xfrm>
            <a:off x="831850" y="4589463"/>
            <a:ext cx="8504238" cy="1500187"/>
          </a:xfrm>
        </p:spPr>
        <p:txBody>
          <a:bodyPr/>
          <a:lstStyle/>
          <a:p>
            <a:r>
              <a:rPr lang="en-AU" dirty="0">
                <a:solidFill>
                  <a:schemeClr val="bg1"/>
                </a:solidFill>
              </a:rPr>
              <a:t>How to reinforce and validate your training</a:t>
            </a:r>
          </a:p>
        </p:txBody>
      </p:sp>
      <p:sp>
        <p:nvSpPr>
          <p:cNvPr id="6" name="Footer Placeholder 5"/>
          <p:cNvSpPr>
            <a:spLocks noGrp="1"/>
          </p:cNvSpPr>
          <p:nvPr>
            <p:ph type="ftr" sz="quarter" idx="10"/>
          </p:nvPr>
        </p:nvSpPr>
        <p:spPr>
          <a:xfrm>
            <a:off x="831850" y="6356350"/>
            <a:ext cx="2743200" cy="365125"/>
          </a:xfrm>
          <a:prstGeom prst="rect">
            <a:avLst/>
          </a:prstGeom>
        </p:spPr>
        <p:txBody>
          <a:bodyPr/>
          <a:lstStyle/>
          <a:p>
            <a:r>
              <a:rPr lang="en-AU" dirty="0">
                <a:solidFill>
                  <a:schemeClr val="bg1"/>
                </a:solidFill>
              </a:rPr>
              <a:t>Version 1.2</a:t>
            </a:r>
          </a:p>
        </p:txBody>
      </p:sp>
      <p:sp>
        <p:nvSpPr>
          <p:cNvPr id="7" name="Slide Number Placeholder 6"/>
          <p:cNvSpPr>
            <a:spLocks noGrp="1"/>
          </p:cNvSpPr>
          <p:nvPr>
            <p:ph type="sldNum" sz="quarter" idx="11"/>
          </p:nvPr>
        </p:nvSpPr>
        <p:spPr>
          <a:xfrm>
            <a:off x="4718050" y="6353257"/>
            <a:ext cx="2743200" cy="365125"/>
          </a:xfrm>
          <a:prstGeom prst="rect">
            <a:avLst/>
          </a:prstGeom>
        </p:spPr>
        <p:txBody>
          <a:bodyPr/>
          <a:lstStyle/>
          <a:p>
            <a:r>
              <a:rPr lang="en-AU" dirty="0">
                <a:solidFill>
                  <a:schemeClr val="bg1"/>
                </a:solidFill>
              </a:rPr>
              <a:t>Slide </a:t>
            </a:r>
            <a:fld id="{4EA72B09-40CC-41DA-9734-563003760C24}" type="slidenum">
              <a:rPr lang="en-AU">
                <a:solidFill>
                  <a:schemeClr val="bg1"/>
                </a:solidFill>
              </a:rPr>
              <a:pPr/>
              <a:t>40</a:t>
            </a:fld>
            <a:endParaRPr lang="en-AU"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3494653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Where to from here?</a:t>
            </a:r>
          </a:p>
        </p:txBody>
      </p:sp>
      <p:sp>
        <p:nvSpPr>
          <p:cNvPr id="3" name="Content Placeholder 2"/>
          <p:cNvSpPr>
            <a:spLocks noGrp="1"/>
          </p:cNvSpPr>
          <p:nvPr>
            <p:ph idx="1"/>
          </p:nvPr>
        </p:nvSpPr>
        <p:spPr/>
        <p:txBody>
          <a:bodyPr/>
          <a:lstStyle/>
          <a:p>
            <a:r>
              <a:rPr lang="en-AU" dirty="0"/>
              <a:t>Complete the communication checklist</a:t>
            </a:r>
          </a:p>
          <a:p>
            <a:pPr lvl="1"/>
            <a:r>
              <a:rPr lang="en-AU" dirty="0"/>
              <a:t>this will only take a minute, and it will give you a useful summary of the topics covered in today’s training.</a:t>
            </a:r>
          </a:p>
          <a:p>
            <a:r>
              <a:rPr lang="en-AU" dirty="0"/>
              <a:t>Take a copy of the following self-paced learning materials and work through them in your own time:</a:t>
            </a:r>
          </a:p>
          <a:p>
            <a:pPr lvl="1"/>
            <a:r>
              <a:rPr lang="en-AU" dirty="0"/>
              <a:t>Communication for Contractors – Learner Guide</a:t>
            </a:r>
          </a:p>
          <a:p>
            <a:pPr lvl="1"/>
            <a:r>
              <a:rPr lang="en-AU" dirty="0"/>
              <a:t>Communication for Contractors – Learner Questionnaire.</a:t>
            </a:r>
          </a:p>
          <a:p>
            <a:r>
              <a:rPr lang="en-AU" dirty="0"/>
              <a:t>Organise a convenient date/time to undertake an assessment.</a:t>
            </a:r>
          </a:p>
        </p:txBody>
      </p:sp>
      <p:sp>
        <p:nvSpPr>
          <p:cNvPr id="4" name="Footer Placeholder 3"/>
          <p:cNvSpPr>
            <a:spLocks noGrp="1"/>
          </p:cNvSpPr>
          <p:nvPr>
            <p:ph type="ftr" sz="quarter" idx="10"/>
          </p:nvPr>
        </p:nvSpPr>
        <p:spPr>
          <a:xfrm>
            <a:off x="838200" y="6356348"/>
            <a:ext cx="2747962" cy="365125"/>
          </a:xfrm>
        </p:spPr>
        <p:txBody>
          <a:bodyPr/>
          <a:lstStyle/>
          <a:p>
            <a:r>
              <a:rPr lang="en-AU" dirty="0"/>
              <a:t>Version 1.2</a:t>
            </a:r>
          </a:p>
        </p:txBody>
      </p:sp>
      <p:sp>
        <p:nvSpPr>
          <p:cNvPr id="5" name="Slide Number Placeholder 4"/>
          <p:cNvSpPr>
            <a:spLocks noGrp="1"/>
          </p:cNvSpPr>
          <p:nvPr>
            <p:ph type="sldNum" sz="quarter" idx="11"/>
          </p:nvPr>
        </p:nvSpPr>
        <p:spPr>
          <a:xfrm>
            <a:off x="4724400" y="6356348"/>
            <a:ext cx="2743200" cy="365125"/>
          </a:xfrm>
        </p:spPr>
        <p:txBody>
          <a:bodyPr/>
          <a:lstStyle/>
          <a:p>
            <a:r>
              <a:rPr lang="en-AU" dirty="0"/>
              <a:t>Slide </a:t>
            </a:r>
            <a:fld id="{4EA72B09-40CC-41DA-9734-563003760C24}" type="slidenum">
              <a:rPr lang="en-AU"/>
              <a:pPr/>
              <a:t>41</a:t>
            </a:fld>
            <a:endParaRPr lang="en-AU" dirty="0"/>
          </a:p>
        </p:txBody>
      </p:sp>
    </p:spTree>
    <p:extLst>
      <p:ext uri="{BB962C8B-B14F-4D97-AF65-F5344CB8AC3E}">
        <p14:creationId xmlns:p14="http://schemas.microsoft.com/office/powerpoint/2010/main" val="1624584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Acknowledgements / disclaimer</a:t>
            </a:r>
          </a:p>
        </p:txBody>
      </p:sp>
      <p:sp>
        <p:nvSpPr>
          <p:cNvPr id="3" name="Content Placeholder 2"/>
          <p:cNvSpPr>
            <a:spLocks noGrp="1"/>
          </p:cNvSpPr>
          <p:nvPr>
            <p:ph sz="half" idx="1"/>
          </p:nvPr>
        </p:nvSpPr>
        <p:spPr/>
        <p:txBody>
          <a:bodyPr>
            <a:noAutofit/>
          </a:bodyPr>
          <a:lstStyle/>
          <a:p>
            <a:pPr marL="0" indent="0">
              <a:buNone/>
            </a:pPr>
            <a:r>
              <a:rPr lang="en-AU" sz="1200" b="1" dirty="0"/>
              <a:t>Acknowledgements</a:t>
            </a:r>
          </a:p>
          <a:p>
            <a:pPr marL="0" indent="0">
              <a:lnSpc>
                <a:spcPct val="100000"/>
              </a:lnSpc>
              <a:spcBef>
                <a:spcPts val="0"/>
              </a:spcBef>
              <a:buNone/>
            </a:pPr>
            <a:r>
              <a:rPr lang="en-AU" sz="1050" dirty="0"/>
              <a:t>A number of key industry stakeholders supported the development of this presentation, including:</a:t>
            </a:r>
          </a:p>
          <a:p>
            <a:pPr marL="172800" indent="-172800">
              <a:lnSpc>
                <a:spcPct val="100000"/>
              </a:lnSpc>
              <a:spcBef>
                <a:spcPts val="0"/>
              </a:spcBef>
            </a:pPr>
            <a:r>
              <a:rPr lang="en-AU" sz="1050" dirty="0"/>
              <a:t>AKS Forest Management Services</a:t>
            </a:r>
          </a:p>
          <a:p>
            <a:pPr marL="172800" indent="-172800">
              <a:lnSpc>
                <a:spcPct val="100000"/>
              </a:lnSpc>
              <a:spcBef>
                <a:spcPts val="0"/>
              </a:spcBef>
            </a:pPr>
            <a:r>
              <a:rPr lang="en-AU" sz="1050" dirty="0"/>
              <a:t>AKS Forest Solutions</a:t>
            </a:r>
          </a:p>
          <a:p>
            <a:pPr marL="172800" indent="-172800">
              <a:lnSpc>
                <a:spcPct val="100000"/>
              </a:lnSpc>
              <a:spcBef>
                <a:spcPts val="0"/>
              </a:spcBef>
            </a:pPr>
            <a:r>
              <a:rPr lang="en-AU" sz="1050" dirty="0"/>
              <a:t>CFMEU Manufacturing Division</a:t>
            </a:r>
          </a:p>
          <a:p>
            <a:pPr marL="172800" indent="-172800">
              <a:lnSpc>
                <a:spcPct val="100000"/>
              </a:lnSpc>
              <a:spcBef>
                <a:spcPts val="0"/>
              </a:spcBef>
            </a:pPr>
            <a:r>
              <a:rPr lang="en-AU" sz="1050" dirty="0"/>
              <a:t>Forest Practices Authority</a:t>
            </a:r>
          </a:p>
          <a:p>
            <a:pPr marL="172800" indent="-172800">
              <a:lnSpc>
                <a:spcPct val="100000"/>
              </a:lnSpc>
              <a:spcBef>
                <a:spcPts val="0"/>
              </a:spcBef>
            </a:pPr>
            <a:r>
              <a:rPr lang="en-AU" sz="1050" dirty="0"/>
              <a:t>Forico</a:t>
            </a:r>
          </a:p>
          <a:p>
            <a:pPr marL="172800" indent="-172800">
              <a:lnSpc>
                <a:spcPct val="100000"/>
              </a:lnSpc>
              <a:spcBef>
                <a:spcPts val="0"/>
              </a:spcBef>
            </a:pPr>
            <a:r>
              <a:rPr lang="en-AU" sz="1050" dirty="0"/>
              <a:t>Reliance Forest Fibre</a:t>
            </a:r>
          </a:p>
          <a:p>
            <a:pPr marL="172800" indent="-172800">
              <a:lnSpc>
                <a:spcPct val="100000"/>
              </a:lnSpc>
              <a:spcBef>
                <a:spcPts val="0"/>
              </a:spcBef>
            </a:pPr>
            <a:r>
              <a:rPr lang="en-AU" sz="1050" dirty="0"/>
              <a:t>SFM Environmental Solutions</a:t>
            </a:r>
          </a:p>
          <a:p>
            <a:pPr marL="172800" indent="-172800">
              <a:lnSpc>
                <a:spcPct val="100000"/>
              </a:lnSpc>
              <a:spcBef>
                <a:spcPts val="0"/>
              </a:spcBef>
            </a:pPr>
            <a:r>
              <a:rPr lang="en-AU" sz="1050" dirty="0"/>
              <a:t>Sustainable Timber Tasmania</a:t>
            </a:r>
          </a:p>
          <a:p>
            <a:pPr marL="172800" indent="-172800">
              <a:lnSpc>
                <a:spcPct val="100000"/>
              </a:lnSpc>
              <a:spcBef>
                <a:spcPts val="0"/>
              </a:spcBef>
            </a:pPr>
            <a:r>
              <a:rPr lang="en-AU" sz="1050" dirty="0"/>
              <a:t>Tasmanian Forest Products Association</a:t>
            </a:r>
          </a:p>
          <a:p>
            <a:pPr marL="172800" indent="-172800">
              <a:lnSpc>
                <a:spcPct val="100000"/>
              </a:lnSpc>
              <a:spcBef>
                <a:spcPts val="0"/>
              </a:spcBef>
            </a:pPr>
            <a:r>
              <a:rPr lang="en-AU" sz="1050" dirty="0"/>
              <a:t>TasTAFE</a:t>
            </a:r>
          </a:p>
          <a:p>
            <a:pPr marL="172800" indent="-172800">
              <a:lnSpc>
                <a:spcPct val="100000"/>
              </a:lnSpc>
              <a:spcBef>
                <a:spcPts val="0"/>
              </a:spcBef>
            </a:pPr>
            <a:r>
              <a:rPr lang="en-AU" sz="1050" dirty="0"/>
              <a:t>Timberlands Pacific</a:t>
            </a:r>
          </a:p>
          <a:p>
            <a:pPr marL="0" indent="0">
              <a:lnSpc>
                <a:spcPct val="100000"/>
              </a:lnSpc>
              <a:spcBef>
                <a:spcPts val="0"/>
              </a:spcBef>
              <a:buNone/>
            </a:pPr>
            <a:endParaRPr lang="en-AU" sz="1050" dirty="0"/>
          </a:p>
          <a:p>
            <a:pPr marL="0" indent="0">
              <a:lnSpc>
                <a:spcPct val="100000"/>
              </a:lnSpc>
              <a:spcBef>
                <a:spcPts val="0"/>
              </a:spcBef>
              <a:buNone/>
            </a:pPr>
            <a:r>
              <a:rPr lang="en-AU" sz="1050" dirty="0"/>
              <a:t>ForestWorks is indebted to the open, generous and cooperative nature of all those who contributed.</a:t>
            </a:r>
          </a:p>
          <a:p>
            <a:pPr marL="0" indent="0">
              <a:lnSpc>
                <a:spcPct val="100000"/>
              </a:lnSpc>
              <a:spcBef>
                <a:spcPts val="0"/>
              </a:spcBef>
              <a:buNone/>
            </a:pPr>
            <a:endParaRPr lang="en-AU" sz="1050" dirty="0"/>
          </a:p>
          <a:p>
            <a:pPr marL="0" indent="0">
              <a:lnSpc>
                <a:spcPct val="100000"/>
              </a:lnSpc>
              <a:spcBef>
                <a:spcPts val="0"/>
              </a:spcBef>
              <a:buNone/>
            </a:pPr>
            <a:r>
              <a:rPr lang="en-AU" sz="1050" dirty="0"/>
              <a:t>The photographs used in this presentation are attributable as follows:</a:t>
            </a:r>
          </a:p>
          <a:p>
            <a:pPr marL="172800" indent="-172800">
              <a:lnSpc>
                <a:spcPct val="100000"/>
              </a:lnSpc>
              <a:spcBef>
                <a:spcPts val="0"/>
              </a:spcBef>
            </a:pPr>
            <a:r>
              <a:rPr lang="en-AU" sz="1050" dirty="0"/>
              <a:t>AKS Forest Management Services (s7, 25, 30)</a:t>
            </a:r>
          </a:p>
          <a:p>
            <a:pPr marL="172800" indent="-172800">
              <a:lnSpc>
                <a:spcPct val="100000"/>
              </a:lnSpc>
              <a:spcBef>
                <a:spcPts val="0"/>
              </a:spcBef>
            </a:pPr>
            <a:r>
              <a:rPr lang="en-AU" sz="1050" dirty="0"/>
              <a:t>Forest Practices Authority (s1, 3-5, 8, 10, 13, 16, 24, 27, 31, 35, 36, 39)</a:t>
            </a:r>
          </a:p>
          <a:p>
            <a:pPr marL="172800" indent="-172800">
              <a:lnSpc>
                <a:spcPct val="100000"/>
              </a:lnSpc>
              <a:spcBef>
                <a:spcPts val="0"/>
              </a:spcBef>
            </a:pPr>
            <a:r>
              <a:rPr lang="en-AU" sz="1050" dirty="0"/>
              <a:t>Mountain Huts Preservation Society (s43)</a:t>
            </a:r>
          </a:p>
          <a:p>
            <a:pPr marL="172800" indent="-172800">
              <a:lnSpc>
                <a:spcPct val="100000"/>
              </a:lnSpc>
              <a:spcBef>
                <a:spcPts val="0"/>
              </a:spcBef>
            </a:pPr>
            <a:r>
              <a:rPr lang="en-AU" sz="1050" dirty="0"/>
              <a:t>Pexels (s8, 9, 14, 15, 17, 28, 29, 32, 34, 38)</a:t>
            </a:r>
          </a:p>
          <a:p>
            <a:pPr marL="172800" indent="-172800">
              <a:lnSpc>
                <a:spcPct val="100000"/>
              </a:lnSpc>
              <a:spcBef>
                <a:spcPts val="0"/>
              </a:spcBef>
            </a:pPr>
            <a:r>
              <a:rPr lang="en-AU" sz="1050" dirty="0"/>
              <a:t>purple infinity (s23, 37, 40)</a:t>
            </a:r>
          </a:p>
          <a:p>
            <a:pPr marL="172800" indent="-172800">
              <a:lnSpc>
                <a:spcPct val="100000"/>
              </a:lnSpc>
              <a:spcBef>
                <a:spcPts val="0"/>
              </a:spcBef>
            </a:pPr>
            <a:r>
              <a:rPr lang="en-AU" sz="1050" dirty="0"/>
              <a:t>Raw Pixel (s22)</a:t>
            </a:r>
          </a:p>
          <a:p>
            <a:pPr marL="172800" indent="-172800">
              <a:lnSpc>
                <a:spcPct val="100000"/>
              </a:lnSpc>
              <a:spcBef>
                <a:spcPts val="0"/>
              </a:spcBef>
            </a:pPr>
            <a:r>
              <a:rPr lang="en-AU" sz="1050" dirty="0"/>
              <a:t>SFM Environmental Solutions (s26)</a:t>
            </a:r>
            <a:endParaRPr lang="en-AU" sz="1200" dirty="0"/>
          </a:p>
        </p:txBody>
      </p:sp>
      <p:sp>
        <p:nvSpPr>
          <p:cNvPr id="4" name="Content Placeholder 3"/>
          <p:cNvSpPr>
            <a:spLocks noGrp="1"/>
          </p:cNvSpPr>
          <p:nvPr>
            <p:ph sz="half" idx="2"/>
          </p:nvPr>
        </p:nvSpPr>
        <p:spPr/>
        <p:txBody>
          <a:bodyPr>
            <a:normAutofit/>
          </a:bodyPr>
          <a:lstStyle/>
          <a:p>
            <a:pPr marL="0" lvl="0" indent="0">
              <a:lnSpc>
                <a:spcPct val="100000"/>
              </a:lnSpc>
              <a:spcBef>
                <a:spcPts val="0"/>
              </a:spcBef>
              <a:buNone/>
            </a:pPr>
            <a:r>
              <a:rPr lang="en-AU" sz="1200" b="1" dirty="0">
                <a:solidFill>
                  <a:prstClr val="black"/>
                </a:solidFill>
              </a:rPr>
              <a:t>Disclaimer</a:t>
            </a:r>
          </a:p>
          <a:p>
            <a:pPr marL="0" lvl="0" indent="0">
              <a:lnSpc>
                <a:spcPct val="100000"/>
              </a:lnSpc>
              <a:spcBef>
                <a:spcPts val="0"/>
              </a:spcBef>
              <a:buNone/>
            </a:pPr>
            <a:r>
              <a:rPr lang="en-AU" sz="1050" dirty="0">
                <a:solidFill>
                  <a:prstClr val="black"/>
                </a:solidFill>
              </a:rPr>
              <a:t>This work is the result of consultations with Australian forestry industry participants. It is a collaborative view and does not necessarily represent the view of the developers or any specific body. For the sake of brevity, it may omit factors which could be pertinent in particular cases.</a:t>
            </a:r>
          </a:p>
          <a:p>
            <a:pPr marL="0" lvl="0" indent="0">
              <a:lnSpc>
                <a:spcPct val="100000"/>
              </a:lnSpc>
              <a:spcBef>
                <a:spcPts val="0"/>
              </a:spcBef>
              <a:buNone/>
            </a:pPr>
            <a:endParaRPr lang="en-AU" sz="1050" dirty="0">
              <a:solidFill>
                <a:prstClr val="black"/>
              </a:solidFill>
            </a:endParaRPr>
          </a:p>
          <a:p>
            <a:pPr marL="0" lvl="0" indent="0">
              <a:lnSpc>
                <a:spcPct val="100000"/>
              </a:lnSpc>
              <a:spcBef>
                <a:spcPts val="0"/>
              </a:spcBef>
              <a:buNone/>
            </a:pPr>
            <a:r>
              <a:rPr lang="en-AU" sz="1050" dirty="0">
                <a:solidFill>
                  <a:prstClr val="black"/>
                </a:solidFill>
              </a:rPr>
              <a:t>The developers do not accept any liability for any damage or loss (including direct and consequential loss) incurred by any person as a result of relying on the information contained in this material.</a:t>
            </a:r>
          </a:p>
          <a:p>
            <a:pPr marL="0" lvl="0" indent="0">
              <a:lnSpc>
                <a:spcPct val="100000"/>
              </a:lnSpc>
              <a:spcBef>
                <a:spcPts val="0"/>
              </a:spcBef>
              <a:buNone/>
            </a:pPr>
            <a:endParaRPr lang="en-AU" sz="1050" dirty="0">
              <a:solidFill>
                <a:prstClr val="black"/>
              </a:solidFill>
            </a:endParaRPr>
          </a:p>
          <a:p>
            <a:pPr marL="0" lvl="0" indent="0">
              <a:lnSpc>
                <a:spcPct val="100000"/>
              </a:lnSpc>
              <a:spcBef>
                <a:spcPts val="0"/>
              </a:spcBef>
              <a:buNone/>
            </a:pPr>
            <a:r>
              <a:rPr lang="en-AU" sz="1050" dirty="0">
                <a:solidFill>
                  <a:prstClr val="black"/>
                </a:solidFill>
              </a:rPr>
              <a:t>The developers do not accept any liability to any person for the information or advice (or the use of such information or advice) which is provided in this presentation or incorporated into it by reference. The information is provided on the basis that all persons accessing this material undertake responsibility for assessing the relevance and accuracy of its content. No liability is accepted for any information or services which may appear in any other format. No responsibility is taken for any information or services which may appear on any linked websites.</a:t>
            </a:r>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42</a:t>
            </a:fld>
            <a:endParaRPr lang="en-AU" dirty="0"/>
          </a:p>
        </p:txBody>
      </p:sp>
    </p:spTree>
    <p:extLst>
      <p:ext uri="{BB962C8B-B14F-4D97-AF65-F5344CB8AC3E}">
        <p14:creationId xmlns:p14="http://schemas.microsoft.com/office/powerpoint/2010/main" val="2052062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7230E2-0F97-4F92-AC02-AD71C136EA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p:cNvSpPr/>
          <p:nvPr/>
        </p:nvSpPr>
        <p:spPr>
          <a:xfrm>
            <a:off x="0" y="6043434"/>
            <a:ext cx="9144000" cy="814565"/>
          </a:xfrm>
          <a:prstGeom prst="rect">
            <a:avLst/>
          </a:prstGeom>
          <a:solidFill>
            <a:srgbClr val="00A29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p:cNvSpPr>
            <a:spLocks noGrp="1"/>
          </p:cNvSpPr>
          <p:nvPr>
            <p:ph type="body" idx="1"/>
          </p:nvPr>
        </p:nvSpPr>
        <p:spPr>
          <a:xfrm>
            <a:off x="831850" y="6218238"/>
            <a:ext cx="8504238" cy="639762"/>
          </a:xfrm>
        </p:spPr>
        <p:txBody>
          <a:bodyPr/>
          <a:lstStyle/>
          <a:p>
            <a:r>
              <a:rPr lang="en-AU" dirty="0">
                <a:solidFill>
                  <a:schemeClr val="bg1"/>
                </a:solidFill>
              </a:rPr>
              <a:t>…positive community relationships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088" y="5229225"/>
            <a:ext cx="2663825" cy="814209"/>
          </a:xfrm>
          <a:prstGeom prst="rect">
            <a:avLst/>
          </a:prstGeom>
        </p:spPr>
      </p:pic>
    </p:spTree>
    <p:extLst>
      <p:ext uri="{BB962C8B-B14F-4D97-AF65-F5344CB8AC3E}">
        <p14:creationId xmlns:p14="http://schemas.microsoft.com/office/powerpoint/2010/main" val="529813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Engaging with people</a:t>
            </a:r>
          </a:p>
        </p:txBody>
      </p:sp>
      <p:sp>
        <p:nvSpPr>
          <p:cNvPr id="6" name="Content Placeholder 5"/>
          <p:cNvSpPr>
            <a:spLocks noGrp="1"/>
          </p:cNvSpPr>
          <p:nvPr>
            <p:ph sz="half" idx="1"/>
          </p:nvPr>
        </p:nvSpPr>
        <p:spPr/>
        <p:txBody>
          <a:bodyPr>
            <a:normAutofit/>
          </a:bodyPr>
          <a:lstStyle/>
          <a:p>
            <a:pPr marL="0" indent="0" fontAlgn="t">
              <a:buNone/>
            </a:pPr>
            <a:r>
              <a:rPr lang="en-AU" dirty="0"/>
              <a:t>…at forest worksites</a:t>
            </a:r>
          </a:p>
          <a:p>
            <a:pPr marL="0" indent="0" fontAlgn="t">
              <a:buNone/>
            </a:pPr>
            <a:r>
              <a:rPr lang="en-AU" dirty="0"/>
              <a:t>…in your community</a:t>
            </a:r>
          </a:p>
          <a:p>
            <a:pPr marL="0" indent="0" fontAlgn="t">
              <a:buNone/>
            </a:pPr>
            <a:r>
              <a:rPr lang="en-AU" dirty="0"/>
              <a:t>…online</a:t>
            </a:r>
          </a:p>
        </p:txBody>
      </p:sp>
      <p:sp>
        <p:nvSpPr>
          <p:cNvPr id="3" name="Footer Placeholder 2"/>
          <p:cNvSpPr>
            <a:spLocks noGrp="1"/>
          </p:cNvSpPr>
          <p:nvPr>
            <p:ph type="ftr" sz="quarter" idx="10"/>
          </p:nvPr>
        </p:nvSpPr>
        <p:spPr>
          <a:xfrm>
            <a:off x="838200" y="6356349"/>
            <a:ext cx="2743200" cy="365125"/>
          </a:xfrm>
        </p:spPr>
        <p:txBody>
          <a:bodyPr/>
          <a:lstStyle/>
          <a:p>
            <a:r>
              <a:rPr lang="en-AU" dirty="0"/>
              <a:t>Version 1.2</a:t>
            </a:r>
          </a:p>
        </p:txBody>
      </p:sp>
      <p:sp>
        <p:nvSpPr>
          <p:cNvPr id="4" name="Slide Number Placeholder 3"/>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5</a:t>
            </a:fld>
            <a:endParaRPr lang="en-AU" dirty="0"/>
          </a:p>
        </p:txBody>
      </p:sp>
      <p:pic>
        <p:nvPicPr>
          <p:cNvPr id="8" name="Picture 7">
            <a:extLst>
              <a:ext uri="{FF2B5EF4-FFF2-40B4-BE49-F238E27FC236}">
                <a16:creationId xmlns:a16="http://schemas.microsoft.com/office/drawing/2014/main" id="{ED4CA3F6-F476-41C5-B0A0-0626446320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1771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Engaging with people</a:t>
            </a:r>
          </a:p>
        </p:txBody>
      </p:sp>
      <p:sp>
        <p:nvSpPr>
          <p:cNvPr id="4" name="Content Placeholder 3"/>
          <p:cNvSpPr>
            <a:spLocks noGrp="1"/>
          </p:cNvSpPr>
          <p:nvPr>
            <p:ph sz="half" idx="1"/>
          </p:nvPr>
        </p:nvSpPr>
        <p:spPr/>
        <p:txBody>
          <a:bodyPr>
            <a:normAutofit/>
          </a:bodyPr>
          <a:lstStyle/>
          <a:p>
            <a:pPr marL="0" indent="0">
              <a:buNone/>
            </a:pPr>
            <a:r>
              <a:rPr lang="en-US" sz="2800" b="1" kern="1200" dirty="0">
                <a:solidFill>
                  <a:schemeClr val="tx1"/>
                </a:solidFill>
                <a:effectLst/>
                <a:latin typeface="+mn-lt"/>
                <a:ea typeface="+mn-ea"/>
                <a:cs typeface="+mn-cs"/>
              </a:rPr>
              <a:t>Online (social media)</a:t>
            </a:r>
          </a:p>
          <a:p>
            <a:pPr marL="0" indent="0">
              <a:buNone/>
            </a:pPr>
            <a:r>
              <a:rPr lang="en-US" dirty="0"/>
              <a:t>An exchange between a member of the public and a forest worker</a:t>
            </a:r>
          </a:p>
          <a:p>
            <a:pPr marL="0" indent="0">
              <a:buNone/>
            </a:pPr>
            <a:r>
              <a:rPr lang="en-US" dirty="0"/>
              <a:t>Discussing </a:t>
            </a:r>
            <a:r>
              <a:rPr lang="en-US" sz="2800" kern="1200" dirty="0">
                <a:solidFill>
                  <a:schemeClr val="tx1"/>
                </a:solidFill>
                <a:effectLst/>
                <a:latin typeface="+mn-lt"/>
                <a:ea typeface="+mn-ea"/>
                <a:cs typeface="+mn-cs"/>
              </a:rPr>
              <a:t>Tasmanian timber as ‘the ultimate renewable’</a:t>
            </a:r>
          </a:p>
          <a:p>
            <a:pPr marL="0" indent="0">
              <a:buNone/>
            </a:pPr>
            <a:r>
              <a:rPr lang="en-US" sz="2800" kern="1200" dirty="0">
                <a:solidFill>
                  <a:schemeClr val="tx1"/>
                </a:solidFill>
                <a:effectLst/>
                <a:latin typeface="+mn-lt"/>
                <a:ea typeface="+mn-ea"/>
                <a:cs typeface="+mn-cs"/>
              </a:rPr>
              <a:t>Starts well, but doesn’t end well</a:t>
            </a:r>
          </a:p>
        </p:txBody>
      </p:sp>
      <p:sp>
        <p:nvSpPr>
          <p:cNvPr id="3" name="Footer Placeholder 2"/>
          <p:cNvSpPr>
            <a:spLocks noGrp="1"/>
          </p:cNvSpPr>
          <p:nvPr>
            <p:ph type="ftr" sz="quarter" idx="10"/>
          </p:nvPr>
        </p:nvSpPr>
        <p:spPr>
          <a:xfrm>
            <a:off x="838200" y="6356349"/>
            <a:ext cx="2743200" cy="365125"/>
          </a:xfrm>
        </p:spPr>
        <p:txBody>
          <a:bodyPr/>
          <a:lstStyle/>
          <a:p>
            <a:r>
              <a:rPr lang="en-AU" dirty="0"/>
              <a:t>Version 1.2</a:t>
            </a:r>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6</a:t>
            </a:fld>
            <a:endParaRPr lang="en-AU" dirty="0"/>
          </a:p>
        </p:txBody>
      </p:sp>
      <p:pic>
        <p:nvPicPr>
          <p:cNvPr id="24" name="Picture 23">
            <a:extLst>
              <a:ext uri="{FF2B5EF4-FFF2-40B4-BE49-F238E27FC236}">
                <a16:creationId xmlns:a16="http://schemas.microsoft.com/office/drawing/2014/main" id="{62AAA6F0-463E-4F22-A326-1B6A80C2D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8269" y="-1"/>
            <a:ext cx="5735637" cy="6858001"/>
          </a:xfrm>
          <a:prstGeom prst="rect">
            <a:avLst/>
          </a:prstGeom>
        </p:spPr>
      </p:pic>
    </p:spTree>
    <p:extLst>
      <p:ext uri="{BB962C8B-B14F-4D97-AF65-F5344CB8AC3E}">
        <p14:creationId xmlns:p14="http://schemas.microsoft.com/office/powerpoint/2010/main" val="426556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External stakeholders</a:t>
            </a:r>
            <a:endParaRPr lang="en-AU" i="1" dirty="0"/>
          </a:p>
        </p:txBody>
      </p:sp>
      <p:sp>
        <p:nvSpPr>
          <p:cNvPr id="3" name="Content Placeholder 2"/>
          <p:cNvSpPr>
            <a:spLocks noGrp="1"/>
          </p:cNvSpPr>
          <p:nvPr>
            <p:ph sz="half" idx="1"/>
          </p:nvPr>
        </p:nvSpPr>
        <p:spPr/>
        <p:txBody>
          <a:bodyPr>
            <a:normAutofit/>
          </a:bodyPr>
          <a:lstStyle/>
          <a:p>
            <a:pPr marL="0" indent="0">
              <a:buNone/>
            </a:pPr>
            <a:r>
              <a:rPr lang="en-US" dirty="0"/>
              <a:t>Stakeholders in the forest industry are divided into two groups:</a:t>
            </a:r>
          </a:p>
          <a:p>
            <a:r>
              <a:rPr lang="en-US" dirty="0"/>
              <a:t>Affected stakeholders</a:t>
            </a:r>
          </a:p>
          <a:p>
            <a:r>
              <a:rPr lang="en-US" dirty="0"/>
              <a:t>Interested stakeholders</a:t>
            </a:r>
            <a:endParaRPr lang="en-AU" dirty="0"/>
          </a:p>
        </p:txBody>
      </p:sp>
      <p:sp>
        <p:nvSpPr>
          <p:cNvPr id="5" name="Footer Placeholder 4"/>
          <p:cNvSpPr>
            <a:spLocks noGrp="1"/>
          </p:cNvSpPr>
          <p:nvPr>
            <p:ph type="ftr" sz="quarter" idx="10"/>
          </p:nvPr>
        </p:nvSpPr>
        <p:spPr>
          <a:xfrm>
            <a:off x="838200" y="6356349"/>
            <a:ext cx="2743200" cy="365125"/>
          </a:xfrm>
        </p:spPr>
        <p:txBody>
          <a:bodyPr/>
          <a:lstStyle/>
          <a:p>
            <a:r>
              <a:rPr lang="en-AU" dirty="0"/>
              <a:t>Version 1.2</a:t>
            </a:r>
          </a:p>
        </p:txBody>
      </p:sp>
      <p:sp>
        <p:nvSpPr>
          <p:cNvPr id="7" name="Slide Number Placeholder 6"/>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7</a:t>
            </a:fld>
            <a:endParaRPr lang="en-AU" dirty="0"/>
          </a:p>
        </p:txBody>
      </p:sp>
      <p:pic>
        <p:nvPicPr>
          <p:cNvPr id="15" name="Picture 14">
            <a:extLst>
              <a:ext uri="{FF2B5EF4-FFF2-40B4-BE49-F238E27FC236}">
                <a16:creationId xmlns:a16="http://schemas.microsoft.com/office/drawing/2014/main" id="{2D8BB5B0-BA5E-4F18-8B32-7E8B090BBE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398206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External stakeholders</a:t>
            </a:r>
          </a:p>
        </p:txBody>
      </p:sp>
      <p:sp>
        <p:nvSpPr>
          <p:cNvPr id="3" name="Content Placeholder 2"/>
          <p:cNvSpPr>
            <a:spLocks noGrp="1"/>
          </p:cNvSpPr>
          <p:nvPr>
            <p:ph sz="half" idx="1"/>
          </p:nvPr>
        </p:nvSpPr>
        <p:spPr/>
        <p:txBody>
          <a:bodyPr>
            <a:normAutofit/>
          </a:bodyPr>
          <a:lstStyle/>
          <a:p>
            <a:pPr marL="0" indent="0">
              <a:buNone/>
            </a:pPr>
            <a:r>
              <a:rPr lang="en-US" b="1" dirty="0"/>
              <a:t>Affected stakeholders</a:t>
            </a:r>
          </a:p>
          <a:p>
            <a:pPr marL="0" indent="0">
              <a:buNone/>
            </a:pPr>
            <a:r>
              <a:rPr lang="en-US" sz="2800" kern="1200" dirty="0">
                <a:solidFill>
                  <a:schemeClr val="tx1"/>
                </a:solidFill>
                <a:effectLst/>
                <a:latin typeface="+mn-lt"/>
                <a:ea typeface="+mn-ea"/>
                <a:cs typeface="+mn-cs"/>
              </a:rPr>
              <a:t>Landowners, neighbours</a:t>
            </a:r>
            <a:r>
              <a:rPr lang="en-US" dirty="0"/>
              <a:t> and </a:t>
            </a:r>
            <a:r>
              <a:rPr lang="en-US" sz="2800" kern="1200" dirty="0">
                <a:solidFill>
                  <a:schemeClr val="tx1"/>
                </a:solidFill>
                <a:effectLst/>
                <a:latin typeface="+mn-lt"/>
                <a:ea typeface="+mn-ea"/>
                <a:cs typeface="+mn-cs"/>
              </a:rPr>
              <a:t>residents</a:t>
            </a:r>
          </a:p>
          <a:p>
            <a:pPr marL="0" indent="0">
              <a:buNone/>
            </a:pPr>
            <a:r>
              <a:rPr lang="en-US" dirty="0"/>
              <a:t>L</a:t>
            </a:r>
            <a:r>
              <a:rPr lang="en-US" sz="2800" kern="1200" dirty="0">
                <a:solidFill>
                  <a:schemeClr val="tx1"/>
                </a:solidFill>
                <a:effectLst/>
                <a:latin typeface="+mn-lt"/>
                <a:ea typeface="+mn-ea"/>
                <a:cs typeface="+mn-cs"/>
              </a:rPr>
              <a:t>ocal businesses</a:t>
            </a:r>
          </a:p>
          <a:p>
            <a:pPr marL="0" indent="0">
              <a:buNone/>
            </a:pPr>
            <a:r>
              <a:rPr lang="en-US" dirty="0"/>
              <a:t>L</a:t>
            </a:r>
            <a:r>
              <a:rPr lang="en-US" sz="2800" kern="1200" dirty="0">
                <a:solidFill>
                  <a:schemeClr val="tx1"/>
                </a:solidFill>
                <a:effectLst/>
                <a:latin typeface="+mn-lt"/>
                <a:ea typeface="+mn-ea"/>
                <a:cs typeface="+mn-cs"/>
              </a:rPr>
              <a:t>ocal communities</a:t>
            </a:r>
          </a:p>
          <a:p>
            <a:pPr marL="0" indent="0">
              <a:buNone/>
            </a:pPr>
            <a:r>
              <a:rPr lang="en-US" dirty="0"/>
              <a:t>L</a:t>
            </a:r>
            <a:r>
              <a:rPr lang="en-US" sz="2800" kern="1200" dirty="0">
                <a:solidFill>
                  <a:schemeClr val="tx1"/>
                </a:solidFill>
                <a:effectLst/>
                <a:latin typeface="+mn-lt"/>
                <a:ea typeface="+mn-ea"/>
                <a:cs typeface="+mn-cs"/>
              </a:rPr>
              <a:t>ocal councils</a:t>
            </a:r>
          </a:p>
          <a:p>
            <a:pPr marL="0" indent="0">
              <a:buNone/>
            </a:pPr>
            <a:r>
              <a:rPr lang="en-US" dirty="0"/>
              <a:t>F</a:t>
            </a:r>
            <a:r>
              <a:rPr lang="en-US" sz="2800" kern="1200" dirty="0">
                <a:solidFill>
                  <a:schemeClr val="tx1"/>
                </a:solidFill>
                <a:effectLst/>
                <a:latin typeface="+mn-lt"/>
                <a:ea typeface="+mn-ea"/>
                <a:cs typeface="+mn-cs"/>
              </a:rPr>
              <a:t>orest contractors / workers</a:t>
            </a:r>
          </a:p>
          <a:p>
            <a:pPr marL="0" indent="0">
              <a:buNone/>
            </a:pPr>
            <a:r>
              <a:rPr lang="en-US" dirty="0"/>
              <a:t>Forest managers</a:t>
            </a:r>
          </a:p>
        </p:txBody>
      </p:sp>
      <p:sp>
        <p:nvSpPr>
          <p:cNvPr id="4" name="Footer Placeholder 3"/>
          <p:cNvSpPr>
            <a:spLocks noGrp="1"/>
          </p:cNvSpPr>
          <p:nvPr>
            <p:ph type="ftr" sz="quarter" idx="10"/>
          </p:nvPr>
        </p:nvSpPr>
        <p:spPr>
          <a:xfrm>
            <a:off x="838200" y="6356349"/>
            <a:ext cx="2743200" cy="365125"/>
          </a:xfrm>
        </p:spPr>
        <p:txBody>
          <a:bodyPr/>
          <a:lstStyle/>
          <a:p>
            <a:r>
              <a:rPr lang="en-AU" dirty="0"/>
              <a:t>Version 1.2</a:t>
            </a:r>
          </a:p>
        </p:txBody>
      </p:sp>
      <p:sp>
        <p:nvSpPr>
          <p:cNvPr id="6" name="Slide Number Placeholder 5"/>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8</a:t>
            </a:fld>
            <a:endParaRPr lang="en-AU" dirty="0"/>
          </a:p>
        </p:txBody>
      </p:sp>
      <p:pic>
        <p:nvPicPr>
          <p:cNvPr id="8" name="Picture 7">
            <a:extLst>
              <a:ext uri="{FF2B5EF4-FFF2-40B4-BE49-F238E27FC236}">
                <a16:creationId xmlns:a16="http://schemas.microsoft.com/office/drawing/2014/main" id="{96CD0B06-BD80-4FAE-81E7-EE1EAEB3B2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3" y="0"/>
            <a:ext cx="5735637" cy="6858000"/>
          </a:xfrm>
          <a:prstGeom prst="rect">
            <a:avLst/>
          </a:prstGeom>
        </p:spPr>
      </p:pic>
    </p:spTree>
    <p:extLst>
      <p:ext uri="{BB962C8B-B14F-4D97-AF65-F5344CB8AC3E}">
        <p14:creationId xmlns:p14="http://schemas.microsoft.com/office/powerpoint/2010/main" val="391488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181600" cy="1325563"/>
          </a:xfrm>
        </p:spPr>
        <p:txBody>
          <a:bodyPr/>
          <a:lstStyle/>
          <a:p>
            <a:r>
              <a:rPr lang="en-AU" dirty="0"/>
              <a:t>External stakeholders</a:t>
            </a:r>
          </a:p>
        </p:txBody>
      </p:sp>
      <p:sp>
        <p:nvSpPr>
          <p:cNvPr id="3" name="Content Placeholder 2"/>
          <p:cNvSpPr>
            <a:spLocks noGrp="1"/>
          </p:cNvSpPr>
          <p:nvPr>
            <p:ph sz="half" idx="1"/>
          </p:nvPr>
        </p:nvSpPr>
        <p:spPr/>
        <p:txBody>
          <a:bodyPr>
            <a:normAutofit/>
          </a:bodyPr>
          <a:lstStyle/>
          <a:p>
            <a:pPr marL="0" indent="0">
              <a:buNone/>
            </a:pPr>
            <a:r>
              <a:rPr lang="en-AU" b="1" dirty="0"/>
              <a:t>Interested stakeholders</a:t>
            </a:r>
          </a:p>
          <a:p>
            <a:pPr marL="0" indent="0">
              <a:buNone/>
            </a:pPr>
            <a:r>
              <a:rPr lang="en-AU" dirty="0"/>
              <a:t>Community organisations</a:t>
            </a:r>
          </a:p>
          <a:p>
            <a:pPr marL="0" indent="0">
              <a:buNone/>
            </a:pPr>
            <a:r>
              <a:rPr lang="en-AU" dirty="0"/>
              <a:t>ENGOs</a:t>
            </a:r>
          </a:p>
          <a:p>
            <a:pPr marL="0" indent="0">
              <a:buNone/>
            </a:pPr>
            <a:r>
              <a:rPr lang="en-AU" dirty="0"/>
              <a:t>Government organisations</a:t>
            </a:r>
          </a:p>
          <a:p>
            <a:pPr marL="0" indent="0">
              <a:buNone/>
            </a:pPr>
            <a:r>
              <a:rPr lang="en-AU" dirty="0"/>
              <a:t>Industry associations</a:t>
            </a:r>
          </a:p>
          <a:p>
            <a:pPr marL="0" indent="0">
              <a:buNone/>
            </a:pPr>
            <a:r>
              <a:rPr lang="en-AU" dirty="0"/>
              <a:t>Recreational organisations</a:t>
            </a:r>
          </a:p>
          <a:p>
            <a:pPr marL="0" indent="0">
              <a:buNone/>
            </a:pPr>
            <a:r>
              <a:rPr lang="en-AU" dirty="0"/>
              <a:t>Regional Aboriginal communities</a:t>
            </a:r>
          </a:p>
          <a:p>
            <a:pPr marL="0" indent="0">
              <a:buNone/>
            </a:pPr>
            <a:r>
              <a:rPr lang="en-AU" dirty="0"/>
              <a:t>Utility organisations</a:t>
            </a:r>
          </a:p>
        </p:txBody>
      </p:sp>
      <p:sp>
        <p:nvSpPr>
          <p:cNvPr id="4" name="Footer Placeholder 3"/>
          <p:cNvSpPr>
            <a:spLocks noGrp="1"/>
          </p:cNvSpPr>
          <p:nvPr>
            <p:ph type="ftr" sz="quarter" idx="10"/>
          </p:nvPr>
        </p:nvSpPr>
        <p:spPr>
          <a:xfrm>
            <a:off x="838200" y="6356349"/>
            <a:ext cx="2743200" cy="365125"/>
          </a:xfrm>
        </p:spPr>
        <p:txBody>
          <a:bodyPr/>
          <a:lstStyle/>
          <a:p>
            <a:r>
              <a:rPr lang="en-AU" dirty="0"/>
              <a:t>Version 1.2</a:t>
            </a:r>
          </a:p>
        </p:txBody>
      </p:sp>
      <p:sp>
        <p:nvSpPr>
          <p:cNvPr id="5" name="Slide Number Placeholder 4"/>
          <p:cNvSpPr>
            <a:spLocks noGrp="1"/>
          </p:cNvSpPr>
          <p:nvPr>
            <p:ph type="sldNum" sz="quarter" idx="11"/>
          </p:nvPr>
        </p:nvSpPr>
        <p:spPr>
          <a:xfrm>
            <a:off x="4724400" y="6356349"/>
            <a:ext cx="2743200" cy="365125"/>
          </a:xfrm>
        </p:spPr>
        <p:txBody>
          <a:bodyPr/>
          <a:lstStyle/>
          <a:p>
            <a:r>
              <a:rPr lang="en-AU" dirty="0"/>
              <a:t>Slide </a:t>
            </a:r>
            <a:fld id="{4EA72B09-40CC-41DA-9734-563003760C24}" type="slidenum">
              <a:rPr lang="en-AU"/>
              <a:pPr/>
              <a:t>9</a:t>
            </a:fld>
            <a:endParaRPr lang="en-AU" dirty="0"/>
          </a:p>
        </p:txBody>
      </p:sp>
      <p:pic>
        <p:nvPicPr>
          <p:cNvPr id="9" name="Picture 8">
            <a:extLst>
              <a:ext uri="{FF2B5EF4-FFF2-40B4-BE49-F238E27FC236}">
                <a16:creationId xmlns:a16="http://schemas.microsoft.com/office/drawing/2014/main" id="{432BD453-46C9-4B38-A7CA-D3C7067893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6362" y="0"/>
            <a:ext cx="5735637" cy="6858000"/>
          </a:xfrm>
          <a:prstGeom prst="rect">
            <a:avLst/>
          </a:prstGeom>
        </p:spPr>
      </p:pic>
    </p:spTree>
    <p:extLst>
      <p:ext uri="{BB962C8B-B14F-4D97-AF65-F5344CB8AC3E}">
        <p14:creationId xmlns:p14="http://schemas.microsoft.com/office/powerpoint/2010/main" val="4236888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7E961E2FA3634993DDD6030B601A1B" ma:contentTypeVersion="12" ma:contentTypeDescription="Create a new document." ma:contentTypeScope="" ma:versionID="6da86600b0ce2098f3779b7f55103fa0">
  <xsd:schema xmlns:xsd="http://www.w3.org/2001/XMLSchema" xmlns:xs="http://www.w3.org/2001/XMLSchema" xmlns:p="http://schemas.microsoft.com/office/2006/metadata/properties" xmlns:ns2="9e75435c-c636-47e8-8c1a-73b57ad86f99" xmlns:ns3="c5f7a395-ead5-4a20-a97c-528bed93594b" targetNamespace="http://schemas.microsoft.com/office/2006/metadata/properties" ma:root="true" ma:fieldsID="2f7942933a75ae189dccf7d27705f63b" ns2:_="" ns3:_="">
    <xsd:import namespace="9e75435c-c636-47e8-8c1a-73b57ad86f99"/>
    <xsd:import namespace="c5f7a395-ead5-4a20-a97c-528bed93594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5435c-c636-47e8-8c1a-73b57ad86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7a395-ead5-4a20-a97c-528bed9359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9DEDED-1E21-4B4A-B860-E70D1CED2D33}"/>
</file>

<file path=customXml/itemProps2.xml><?xml version="1.0" encoding="utf-8"?>
<ds:datastoreItem xmlns:ds="http://schemas.openxmlformats.org/officeDocument/2006/customXml" ds:itemID="{3BE355FC-4385-4E96-9538-78744895D9B3}"/>
</file>

<file path=customXml/itemProps3.xml><?xml version="1.0" encoding="utf-8"?>
<ds:datastoreItem xmlns:ds="http://schemas.openxmlformats.org/officeDocument/2006/customXml" ds:itemID="{A89AFACB-8533-494F-8D57-F8A87F656B37}"/>
</file>

<file path=docProps/app.xml><?xml version="1.0" encoding="utf-8"?>
<Properties xmlns="http://schemas.openxmlformats.org/officeDocument/2006/extended-properties" xmlns:vt="http://schemas.openxmlformats.org/officeDocument/2006/docPropsVTypes">
  <TotalTime>10289</TotalTime>
  <Words>5631</Words>
  <Application>Microsoft Office PowerPoint</Application>
  <PresentationFormat>Widescreen</PresentationFormat>
  <Paragraphs>757</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Stakeholder engagement</vt:lpstr>
      <vt:lpstr>Background</vt:lpstr>
      <vt:lpstr>Public relations</vt:lpstr>
      <vt:lpstr>Engaging with people</vt:lpstr>
      <vt:lpstr>Engaging with people</vt:lpstr>
      <vt:lpstr>Engaging with people</vt:lpstr>
      <vt:lpstr>External stakeholders</vt:lpstr>
      <vt:lpstr>External stakeholders</vt:lpstr>
      <vt:lpstr>External stakeholders</vt:lpstr>
      <vt:lpstr>Positive relationships</vt:lpstr>
      <vt:lpstr>Positive relationships</vt:lpstr>
      <vt:lpstr>Positive relationships</vt:lpstr>
      <vt:lpstr>Regulatory conditions</vt:lpstr>
      <vt:lpstr>Interacting effectively</vt:lpstr>
      <vt:lpstr>Interacting effectively</vt:lpstr>
      <vt:lpstr>Identify</vt:lpstr>
      <vt:lpstr>Stakeholder concerns</vt:lpstr>
      <vt:lpstr>Activity: Identifying stakeholder concerns</vt:lpstr>
      <vt:lpstr>Social benefits</vt:lpstr>
      <vt:lpstr>Economic benefits</vt:lpstr>
      <vt:lpstr>Environmental benefits</vt:lpstr>
      <vt:lpstr>Notification protocols</vt:lpstr>
      <vt:lpstr>Good neighbours</vt:lpstr>
      <vt:lpstr>Strategies</vt:lpstr>
      <vt:lpstr>Strategies</vt:lpstr>
      <vt:lpstr>Strategies</vt:lpstr>
      <vt:lpstr>Use</vt:lpstr>
      <vt:lpstr>Safety</vt:lpstr>
      <vt:lpstr>Strategies</vt:lpstr>
      <vt:lpstr>Strategies</vt:lpstr>
      <vt:lpstr>Strategies</vt:lpstr>
      <vt:lpstr>Strategies</vt:lpstr>
      <vt:lpstr>Two strategies for difficult verbal situations</vt:lpstr>
      <vt:lpstr>Follow procedures</vt:lpstr>
      <vt:lpstr>Review</vt:lpstr>
      <vt:lpstr>Reflective practice</vt:lpstr>
      <vt:lpstr>Reflective practice</vt:lpstr>
      <vt:lpstr>Reflective practice</vt:lpstr>
      <vt:lpstr>A final word…</vt:lpstr>
      <vt:lpstr>Where to from here?</vt:lpstr>
      <vt:lpstr>Where to from here?</vt:lpstr>
      <vt:lpstr>Acknowledgements / disclaimer</vt:lpstr>
      <vt:lpstr>PowerPoint Presentation</vt:lpstr>
    </vt:vector>
  </TitlesOfParts>
  <Company>purple infinity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for Contractors - Facilitator Presentation</dc:title>
  <dc:subject>Communication for Contractors - Contextualisation Project</dc:subject>
  <dc:creator>Andrew Jones</dc:creator>
  <cp:keywords>Communicate effectively with public members or stakeholders concerned about industry practices</cp:keywords>
  <cp:lastModifiedBy>Andrew Jones</cp:lastModifiedBy>
  <cp:revision>886</cp:revision>
  <dcterms:created xsi:type="dcterms:W3CDTF">2020-04-22T08:56:47Z</dcterms:created>
  <dcterms:modified xsi:type="dcterms:W3CDTF">2021-12-08T21:50:36Z</dcterms:modified>
  <cp:category>Stakeholder Engagement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0x010100037E961E2FA3634993DDD6030B601A1B</vt:lpwstr>
  </property>
</Properties>
</file>