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5.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6.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2.xml" ContentType="application/vnd.openxmlformats-officedocument.presentationml.notesSlide+xml"/>
  <Override PartName="/ppt/notesSlides/notesSlide4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321" r:id="rId5"/>
    <p:sldId id="259" r:id="rId6"/>
    <p:sldId id="260" r:id="rId7"/>
    <p:sldId id="261" r:id="rId8"/>
    <p:sldId id="263" r:id="rId9"/>
    <p:sldId id="264" r:id="rId10"/>
    <p:sldId id="265" r:id="rId11"/>
    <p:sldId id="266" r:id="rId12"/>
    <p:sldId id="270" r:id="rId13"/>
    <p:sldId id="327" r:id="rId14"/>
    <p:sldId id="271" r:id="rId15"/>
    <p:sldId id="273" r:id="rId16"/>
    <p:sldId id="272" r:id="rId17"/>
    <p:sldId id="330" r:id="rId18"/>
    <p:sldId id="328" r:id="rId19"/>
    <p:sldId id="329" r:id="rId20"/>
    <p:sldId id="331" r:id="rId21"/>
    <p:sldId id="276" r:id="rId22"/>
    <p:sldId id="278" r:id="rId23"/>
    <p:sldId id="332" r:id="rId24"/>
    <p:sldId id="333" r:id="rId25"/>
    <p:sldId id="281" r:id="rId26"/>
    <p:sldId id="334" r:id="rId27"/>
    <p:sldId id="335" r:id="rId28"/>
    <p:sldId id="298" r:id="rId29"/>
    <p:sldId id="284" r:id="rId30"/>
    <p:sldId id="282" r:id="rId31"/>
    <p:sldId id="283" r:id="rId32"/>
    <p:sldId id="285" r:id="rId33"/>
    <p:sldId id="286" r:id="rId34"/>
    <p:sldId id="287" r:id="rId35"/>
    <p:sldId id="289" r:id="rId36"/>
    <p:sldId id="291" r:id="rId37"/>
    <p:sldId id="324" r:id="rId38"/>
    <p:sldId id="292" r:id="rId39"/>
    <p:sldId id="294" r:id="rId40"/>
    <p:sldId id="293" r:id="rId41"/>
    <p:sldId id="295" r:id="rId42"/>
    <p:sldId id="336" r:id="rId43"/>
    <p:sldId id="299" r:id="rId44"/>
    <p:sldId id="301" r:id="rId45"/>
    <p:sldId id="302" r:id="rId46"/>
    <p:sldId id="338" r:id="rId47"/>
    <p:sldId id="300" r:id="rId48"/>
    <p:sldId id="303" r:id="rId49"/>
    <p:sldId id="337" r:id="rId50"/>
    <p:sldId id="339" r:id="rId51"/>
    <p:sldId id="340" r:id="rId52"/>
    <p:sldId id="312" r:id="rId53"/>
    <p:sldId id="316" r:id="rId54"/>
    <p:sldId id="317" r:id="rId55"/>
    <p:sldId id="318" r:id="rId56"/>
    <p:sldId id="319" r:id="rId57"/>
    <p:sldId id="320" r:id="rId58"/>
    <p:sldId id="32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067" userDrawn="1">
          <p15:clr>
            <a:srgbClr val="A4A3A4"/>
          </p15:clr>
        </p15:guide>
        <p15:guide id="4" pos="5881" userDrawn="1">
          <p15:clr>
            <a:srgbClr val="A4A3A4"/>
          </p15:clr>
        </p15:guide>
        <p15:guide id="6" pos="7559" userDrawn="1">
          <p15:clr>
            <a:srgbClr val="A4A3A4"/>
          </p15:clr>
        </p15:guide>
        <p15:guide id="7" pos="5518" userDrawn="1">
          <p15:clr>
            <a:srgbClr val="A4A3A4"/>
          </p15:clr>
        </p15:guide>
        <p15:guide id="9" pos="2252"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nes" initials="AJ" lastIdx="1" clrIdx="0">
    <p:extLst>
      <p:ext uri="{19B8F6BF-5375-455C-9EA6-DF929625EA0E}">
        <p15:presenceInfo xmlns:p15="http://schemas.microsoft.com/office/powerpoint/2012/main" userId="f6ae781d07cc28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29B"/>
    <a:srgbClr val="21200F"/>
    <a:srgbClr val="898989"/>
    <a:srgbClr val="6D98A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6433" autoAdjust="0"/>
  </p:normalViewPr>
  <p:slideViewPr>
    <p:cSldViewPr snapToGrid="0" showGuides="1">
      <p:cViewPr varScale="1">
        <p:scale>
          <a:sx n="109" d="100"/>
          <a:sy n="109" d="100"/>
        </p:scale>
        <p:origin x="420" y="96"/>
      </p:cViewPr>
      <p:guideLst>
        <p:guide pos="4067"/>
        <p:guide pos="5881"/>
        <p:guide pos="7559"/>
        <p:guide pos="5518"/>
        <p:guide pos="2252"/>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6DD07B-3FF8-462F-94AC-D6C5295AFDD3}" type="datetimeFigureOut">
              <a:rPr lang="en-AU" smtClean="0"/>
              <a:t>12/03/2021</a:t>
            </a:fld>
            <a:endParaRPr lang="en-AU"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smtClean="0"/>
              <a:t>Version 1.4</a:t>
            </a:r>
            <a:endParaRPr lang="en-AU"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7B5A5-D56F-4ED2-9D87-0D12D65AE3D2}" type="slidenum">
              <a:rPr lang="en-AU" smtClean="0"/>
              <a:t>‹#›</a:t>
            </a:fld>
            <a:endParaRPr lang="en-AU" dirty="0"/>
          </a:p>
        </p:txBody>
      </p:sp>
    </p:spTree>
    <p:extLst>
      <p:ext uri="{BB962C8B-B14F-4D97-AF65-F5344CB8AC3E}">
        <p14:creationId xmlns:p14="http://schemas.microsoft.com/office/powerpoint/2010/main" val="41131505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D640C-963A-48A2-8F25-3838C0C9FDEB}" type="datetimeFigureOut">
              <a:rPr lang="en-AU" smtClean="0"/>
              <a:t>12/03/2021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smtClean="0"/>
              <a:t>Version 1.4</a:t>
            </a:r>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87DC4-25AF-4C5F-B464-D8B0AD8C78D0}" type="slidenum">
              <a:rPr lang="en-AU" smtClean="0"/>
              <a:t>‹#›</a:t>
            </a:fld>
            <a:endParaRPr lang="en-AU" dirty="0"/>
          </a:p>
        </p:txBody>
      </p:sp>
    </p:spTree>
    <p:extLst>
      <p:ext uri="{BB962C8B-B14F-4D97-AF65-F5344CB8AC3E}">
        <p14:creationId xmlns:p14="http://schemas.microsoft.com/office/powerpoint/2010/main" val="403025378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23106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is a FOS Plan?</a:t>
            </a:r>
          </a:p>
          <a:p>
            <a:endParaRPr lang="en-AU" dirty="0" smtClean="0"/>
          </a:p>
          <a:p>
            <a:r>
              <a:rPr lang="en-AU" dirty="0" smtClean="0"/>
              <a:t>FOS</a:t>
            </a:r>
            <a:r>
              <a:rPr lang="en-AU" baseline="0" dirty="0" smtClean="0"/>
              <a:t> Plans l</a:t>
            </a:r>
            <a:r>
              <a:rPr lang="en-AU" dirty="0" smtClean="0"/>
              <a:t>ist the </a:t>
            </a:r>
            <a:r>
              <a:rPr lang="en-AU" i="1" dirty="0" smtClean="0"/>
              <a:t>known</a:t>
            </a:r>
            <a:r>
              <a:rPr lang="en-AU" dirty="0" smtClean="0"/>
              <a:t> and </a:t>
            </a:r>
            <a:r>
              <a:rPr lang="en-AU" i="1" dirty="0" smtClean="0"/>
              <a:t>likely</a:t>
            </a:r>
            <a:r>
              <a:rPr lang="en-AU" dirty="0" smtClean="0"/>
              <a:t> hazards at a forest worksite, along with the controls that will eliminate or minimise the risks posed by the hazards.</a:t>
            </a:r>
          </a:p>
          <a:p>
            <a:r>
              <a:rPr lang="en-AU" sz="1200" kern="1200" dirty="0" smtClean="0">
                <a:solidFill>
                  <a:schemeClr val="tx1"/>
                </a:solidFill>
                <a:effectLst/>
                <a:latin typeface="+mn-lt"/>
                <a:ea typeface="+mn-ea"/>
                <a:cs typeface="+mn-cs"/>
              </a:rPr>
              <a:t>Forest workers </a:t>
            </a:r>
            <a:r>
              <a:rPr lang="en-AU" sz="1200" b="0" kern="1200" dirty="0" smtClean="0">
                <a:solidFill>
                  <a:schemeClr val="tx1"/>
                </a:solidFill>
                <a:effectLst/>
                <a:latin typeface="+mn-lt"/>
                <a:ea typeface="+mn-ea"/>
                <a:cs typeface="+mn-cs"/>
              </a:rPr>
              <a:t>must</a:t>
            </a:r>
            <a:r>
              <a:rPr lang="en-AU" sz="1200" kern="1200" dirty="0" smtClean="0">
                <a:solidFill>
                  <a:schemeClr val="tx1"/>
                </a:solidFill>
                <a:effectLst/>
                <a:latin typeface="+mn-lt"/>
                <a:ea typeface="+mn-ea"/>
                <a:cs typeface="+mn-cs"/>
              </a:rPr>
              <a:t> be familiar with the FOS Plan.</a:t>
            </a:r>
            <a:endParaRPr lang="en-AU" dirty="0" smtClean="0"/>
          </a:p>
        </p:txBody>
      </p:sp>
      <p:sp>
        <p:nvSpPr>
          <p:cNvPr id="4" name="Slide Number Placeholder 3"/>
          <p:cNvSpPr>
            <a:spLocks noGrp="1"/>
          </p:cNvSpPr>
          <p:nvPr>
            <p:ph type="sldNum" sz="quarter" idx="10"/>
          </p:nvPr>
        </p:nvSpPr>
        <p:spPr/>
        <p:txBody>
          <a:bodyPr/>
          <a:lstStyle/>
          <a:p>
            <a:fld id="{4AF87DC4-25AF-4C5F-B464-D8B0AD8C78D0}" type="slidenum">
              <a:rPr lang="en-AU" smtClean="0"/>
              <a:t>10</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77966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How can my actions make a difference?</a:t>
            </a:r>
          </a:p>
          <a:p>
            <a:endParaRPr lang="en-AU" dirty="0" smtClean="0"/>
          </a:p>
          <a:p>
            <a:r>
              <a:rPr lang="en-AU" dirty="0" smtClean="0"/>
              <a:t>Forest workers carry out work for a PCBU.</a:t>
            </a:r>
          </a:p>
          <a:p>
            <a:r>
              <a:rPr lang="en-AU" dirty="0" smtClean="0"/>
              <a:t>Forest workers are responsible for improving and protecting their own health and safety.</a:t>
            </a:r>
          </a:p>
        </p:txBody>
      </p:sp>
      <p:sp>
        <p:nvSpPr>
          <p:cNvPr id="4" name="Slide Number Placeholder 3"/>
          <p:cNvSpPr>
            <a:spLocks noGrp="1"/>
          </p:cNvSpPr>
          <p:nvPr>
            <p:ph type="sldNum" sz="quarter" idx="10"/>
          </p:nvPr>
        </p:nvSpPr>
        <p:spPr/>
        <p:txBody>
          <a:bodyPr/>
          <a:lstStyle/>
          <a:p>
            <a:fld id="{4AF87DC4-25AF-4C5F-B464-D8B0AD8C78D0}" type="slidenum">
              <a:rPr lang="en-AU" smtClean="0"/>
              <a:t>11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90095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is the difference between a hazard and a risk?</a:t>
            </a:r>
          </a:p>
          <a:p>
            <a:pPr marL="171450" indent="-171450">
              <a:buFont typeface="Arial" panose="020B0604020202020204" pitchFamily="34" charset="0"/>
              <a:buChar char="•"/>
            </a:pPr>
            <a:r>
              <a:rPr lang="en-AU" dirty="0" smtClean="0"/>
              <a:t>Hazard = Anything that has the potential to cause harm to people at a forest worksite.</a:t>
            </a:r>
          </a:p>
          <a:p>
            <a:pPr marL="171450" indent="-171450">
              <a:buFont typeface="Arial" panose="020B0604020202020204" pitchFamily="34" charset="0"/>
              <a:buChar char="•"/>
            </a:pPr>
            <a:r>
              <a:rPr lang="en-AU" dirty="0" smtClean="0"/>
              <a:t>Risk = The likelihood of a hazard causing harm to people at a forest worksite.</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Risk control = An action taken to eliminate or minimise a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Competent person = A person who has sufficient knowledge and skills (acquired through training and experience) to carry out a specific task at a forest worksite.</a:t>
            </a:r>
          </a:p>
        </p:txBody>
      </p:sp>
      <p:sp>
        <p:nvSpPr>
          <p:cNvPr id="4" name="Slide Number Placeholder 3"/>
          <p:cNvSpPr>
            <a:spLocks noGrp="1"/>
          </p:cNvSpPr>
          <p:nvPr>
            <p:ph type="sldNum" sz="quarter" idx="10"/>
          </p:nvPr>
        </p:nvSpPr>
        <p:spPr/>
        <p:txBody>
          <a:bodyPr/>
          <a:lstStyle/>
          <a:p>
            <a:fld id="{4AF87DC4-25AF-4C5F-B464-D8B0AD8C78D0}" type="slidenum">
              <a:rPr lang="en-AU" smtClean="0"/>
              <a:t>12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964818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Australian Forest Contractors Association (AFCA) and Australian Forest Products Association (AFPA) have signed up to 12 life saving commitments to guide behaviour in Australia’s forest industry.</a:t>
            </a:r>
          </a:p>
          <a:p>
            <a:r>
              <a:rPr lang="en-AU" dirty="0" smtClean="0"/>
              <a:t>By following the commitments, forest workers will get home to their families at the end of each working day.</a:t>
            </a:r>
          </a:p>
          <a:p>
            <a:r>
              <a:rPr lang="en-AU" dirty="0" smtClean="0"/>
              <a:t>The commitments are important, and they must become part of a forest worker’s daily routines.</a:t>
            </a:r>
            <a:endParaRPr lang="en-AU" dirty="0"/>
          </a:p>
        </p:txBody>
      </p:sp>
      <p:sp>
        <p:nvSpPr>
          <p:cNvPr id="4" name="Footer Placeholder 3"/>
          <p:cNvSpPr>
            <a:spLocks noGrp="1"/>
          </p:cNvSpPr>
          <p:nvPr>
            <p:ph type="ftr" sz="quarter" idx="10"/>
          </p:nvPr>
        </p:nvSpPr>
        <p:spPr/>
        <p:txBody>
          <a:bodyPr/>
          <a:lstStyle/>
          <a:p>
            <a:r>
              <a:rPr lang="en-AU" dirty="0" smtClean="0"/>
              <a:t>Version 1.4</a:t>
            </a:r>
            <a:endParaRPr lang="en-AU" dirty="0"/>
          </a:p>
        </p:txBody>
      </p:sp>
      <p:sp>
        <p:nvSpPr>
          <p:cNvPr id="5" name="Slide Number Placeholder 4"/>
          <p:cNvSpPr>
            <a:spLocks noGrp="1"/>
          </p:cNvSpPr>
          <p:nvPr>
            <p:ph type="sldNum" sz="quarter" idx="11"/>
          </p:nvPr>
        </p:nvSpPr>
        <p:spPr/>
        <p:txBody>
          <a:bodyPr/>
          <a:lstStyle/>
          <a:p>
            <a:fld id="{4AF87DC4-25AF-4C5F-B464-D8B0AD8C78D0}" type="slidenum">
              <a:rPr lang="en-AU" smtClean="0"/>
              <a:t>13</a:t>
            </a:fld>
            <a:endParaRPr lang="en-AU" dirty="0"/>
          </a:p>
        </p:txBody>
      </p:sp>
    </p:spTree>
    <p:extLst>
      <p:ext uri="{BB962C8B-B14F-4D97-AF65-F5344CB8AC3E}">
        <p14:creationId xmlns:p14="http://schemas.microsoft.com/office/powerpoint/2010/main" val="320114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topic is aligned to </a:t>
            </a:r>
            <a:r>
              <a:rPr lang="en-AU" sz="1200" i="1" kern="1200" dirty="0" smtClean="0">
                <a:solidFill>
                  <a:schemeClr val="tx1"/>
                </a:solidFill>
                <a:effectLst/>
                <a:latin typeface="+mn-lt"/>
                <a:ea typeface="+mn-ea"/>
                <a:cs typeface="+mn-cs"/>
              </a:rPr>
              <a:t>Element 1: Follow safe work practices</a:t>
            </a:r>
            <a:r>
              <a:rPr lang="en-AU"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It also covers some foundation skills and knowledge/performance evidence components. </a:t>
            </a:r>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Forest workers have an important role to play in building a positive safety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Before they start work, they need to ask themselves the following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Have I been trained to do my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Have I been inducted to the worksite?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Have I checked the FOS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Have I checked if any additional work health and safety procedures apply at the site?</a:t>
            </a:r>
          </a:p>
        </p:txBody>
      </p:sp>
      <p:sp>
        <p:nvSpPr>
          <p:cNvPr id="4" name="Slide Number Placeholder 3"/>
          <p:cNvSpPr>
            <a:spLocks noGrp="1"/>
          </p:cNvSpPr>
          <p:nvPr>
            <p:ph type="sldNum" sz="quarter" idx="10"/>
          </p:nvPr>
        </p:nvSpPr>
        <p:spPr/>
        <p:txBody>
          <a:bodyPr/>
          <a:lstStyle/>
          <a:p>
            <a:fld id="{4AF87DC4-25AF-4C5F-B464-D8B0AD8C78D0}" type="slidenum">
              <a:rPr lang="en-AU" smtClean="0"/>
              <a:t>14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93296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must have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been trained to do their job.</a:t>
            </a:r>
          </a:p>
          <a:p>
            <a:r>
              <a:rPr lang="en-AU" sz="1200" kern="1200" dirty="0" smtClean="0">
                <a:solidFill>
                  <a:schemeClr val="tx1"/>
                </a:solidFill>
                <a:effectLst/>
                <a:latin typeface="+mn-lt"/>
                <a:ea typeface="+mn-ea"/>
                <a:cs typeface="+mn-cs"/>
              </a:rPr>
              <a:t>For example, if they are using a chainsaw or operating a forwarder, they must have completed a relevant course to ensure you’re competent.</a:t>
            </a:r>
          </a:p>
          <a:p>
            <a:r>
              <a:rPr lang="en-AU" sz="1200" kern="1200" dirty="0" smtClean="0">
                <a:solidFill>
                  <a:schemeClr val="tx1"/>
                </a:solidFill>
                <a:effectLst/>
                <a:latin typeface="+mn-lt"/>
                <a:ea typeface="+mn-ea"/>
                <a:cs typeface="+mn-cs"/>
              </a:rPr>
              <a:t>If they haven’t been trained, they shouldn’t be working (unless they’re currently being trained and under direct supervision).</a:t>
            </a:r>
          </a:p>
        </p:txBody>
      </p:sp>
      <p:sp>
        <p:nvSpPr>
          <p:cNvPr id="4" name="Slide Number Placeholder 3"/>
          <p:cNvSpPr>
            <a:spLocks noGrp="1"/>
          </p:cNvSpPr>
          <p:nvPr>
            <p:ph type="sldNum" sz="quarter" idx="10"/>
          </p:nvPr>
        </p:nvSpPr>
        <p:spPr/>
        <p:txBody>
          <a:bodyPr/>
          <a:lstStyle/>
          <a:p>
            <a:fld id="{4AF87DC4-25AF-4C5F-B464-D8B0AD8C78D0}" type="slidenum">
              <a:rPr lang="en-AU" smtClean="0"/>
              <a:t>15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36049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smtClean="0">
                <a:solidFill>
                  <a:schemeClr val="tx1"/>
                </a:solidFill>
                <a:effectLst/>
                <a:latin typeface="+mn-lt"/>
                <a:ea typeface="+mn-ea"/>
                <a:cs typeface="+mn-cs"/>
              </a:rPr>
              <a:t>Forest workers must </a:t>
            </a:r>
            <a:r>
              <a:rPr lang="en-AU" sz="1200" kern="1200" baseline="0" dirty="0" smtClean="0">
                <a:solidFill>
                  <a:schemeClr val="tx1"/>
                </a:solidFill>
                <a:effectLst/>
                <a:latin typeface="+mn-lt"/>
                <a:ea typeface="+mn-ea"/>
                <a:cs typeface="+mn-cs"/>
              </a:rPr>
              <a:t>check the FOS Plan with their supervisor at start-up.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0" kern="1200" baseline="0" dirty="0" smtClean="0">
                <a:solidFill>
                  <a:schemeClr val="tx1"/>
                </a:solidFill>
                <a:effectLst/>
                <a:latin typeface="+mn-lt"/>
                <a:ea typeface="+mn-ea"/>
                <a:cs typeface="+mn-cs"/>
              </a:rPr>
              <a:t>If they haven’t had a good briefing on the FOS Plan, they will need to speak up and ask for one</a:t>
            </a:r>
            <a:r>
              <a:rPr lang="en-AU"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baseline="0" dirty="0" smtClean="0">
                <a:solidFill>
                  <a:schemeClr val="tx1"/>
                </a:solidFill>
                <a:effectLst/>
                <a:latin typeface="+mn-lt"/>
                <a:ea typeface="+mn-ea"/>
                <a:cs typeface="+mn-cs"/>
              </a:rPr>
              <a:t>They will also need to check if there are any additional WHS procedures apply at the 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baseline="0" dirty="0" smtClean="0">
                <a:solidFill>
                  <a:schemeClr val="tx1"/>
                </a:solidFill>
                <a:effectLst/>
                <a:latin typeface="+mn-lt"/>
                <a:ea typeface="+mn-ea"/>
                <a:cs typeface="+mn-cs"/>
              </a:rPr>
              <a:t>For example, they may be working at a site where the forest manager and contractor have site-specific WHS procedures that are additional to those identified in the FOS Plan.</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Emphasise the important role that forest workers have to play in building a positive safety culture in Tasmania’s forests.</a:t>
            </a:r>
          </a:p>
        </p:txBody>
      </p:sp>
      <p:sp>
        <p:nvSpPr>
          <p:cNvPr id="4" name="Slide Number Placeholder 3"/>
          <p:cNvSpPr>
            <a:spLocks noGrp="1"/>
          </p:cNvSpPr>
          <p:nvPr>
            <p:ph type="sldNum" sz="quarter" idx="10"/>
          </p:nvPr>
        </p:nvSpPr>
        <p:spPr/>
        <p:txBody>
          <a:bodyPr/>
          <a:lstStyle/>
          <a:p>
            <a:fld id="{4AF87DC4-25AF-4C5F-B464-D8B0AD8C78D0}" type="slidenum">
              <a:rPr lang="en-AU" smtClean="0"/>
              <a:t>16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682407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During the induction, the site supervisor will explain the safe work procedures (SWPs) that apply at the worksite.</a:t>
            </a:r>
          </a:p>
          <a:p>
            <a:r>
              <a:rPr lang="en-AU" sz="1200" b="0" i="0" u="none" strike="noStrike" kern="1200" baseline="0" dirty="0" smtClean="0">
                <a:solidFill>
                  <a:schemeClr val="tx1"/>
                </a:solidFill>
                <a:latin typeface="+mn-lt"/>
                <a:ea typeface="+mn-ea"/>
                <a:cs typeface="+mn-cs"/>
              </a:rPr>
              <a:t>Forest workers must</a:t>
            </a:r>
            <a:r>
              <a:rPr lang="en-AU" sz="1200" b="1" i="0"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follow these at all times.</a:t>
            </a:r>
          </a:p>
          <a:p>
            <a:r>
              <a:rPr lang="en-AU" sz="1200" b="0" i="0" u="none" strike="noStrike" kern="1200" baseline="0" dirty="0" smtClean="0">
                <a:solidFill>
                  <a:schemeClr val="tx1"/>
                </a:solidFill>
                <a:effectLst/>
                <a:latin typeface="+mn-lt"/>
                <a:ea typeface="+mn-ea"/>
                <a:cs typeface="+mn-cs"/>
              </a:rPr>
              <a:t>For example, forest workers must stay in their designated area (this is a </a:t>
            </a:r>
            <a:r>
              <a:rPr lang="en-AU" sz="1200" b="0" i="1" u="none" strike="noStrike" kern="1200" baseline="0" dirty="0" smtClean="0">
                <a:solidFill>
                  <a:schemeClr val="tx1"/>
                </a:solidFill>
                <a:effectLst/>
                <a:latin typeface="+mn-lt"/>
                <a:ea typeface="+mn-ea"/>
                <a:cs typeface="+mn-cs"/>
              </a:rPr>
              <a:t>critical</a:t>
            </a:r>
            <a:r>
              <a:rPr lang="en-AU" sz="1200" b="0" i="0" u="none" strike="noStrike" kern="1200" baseline="0" dirty="0" smtClean="0">
                <a:solidFill>
                  <a:schemeClr val="tx1"/>
                </a:solidFill>
                <a:effectLst/>
                <a:latin typeface="+mn-lt"/>
                <a:ea typeface="+mn-ea"/>
                <a:cs typeface="+mn-cs"/>
              </a:rPr>
              <a:t> safe work procedure).</a:t>
            </a:r>
          </a:p>
          <a:p>
            <a:r>
              <a:rPr lang="en-AU" sz="1200" kern="1200" dirty="0" smtClean="0">
                <a:solidFill>
                  <a:schemeClr val="tx1"/>
                </a:solidFill>
                <a:effectLst/>
                <a:latin typeface="+mn-lt"/>
                <a:ea typeface="+mn-ea"/>
                <a:cs typeface="+mn-cs"/>
              </a:rPr>
              <a:t>The best way to reduce the risk of serious injury at a forest worksite is to separate everyone into safe work areas and exclusion zones.</a:t>
            </a:r>
          </a:p>
          <a:p>
            <a:r>
              <a:rPr lang="en-AU" sz="1200" kern="1200" dirty="0" smtClean="0">
                <a:solidFill>
                  <a:schemeClr val="tx1"/>
                </a:solidFill>
                <a:effectLst/>
                <a:latin typeface="+mn-lt"/>
                <a:ea typeface="+mn-ea"/>
                <a:cs typeface="+mn-cs"/>
              </a:rPr>
              <a:t>A </a:t>
            </a:r>
            <a:r>
              <a:rPr lang="en-AU" sz="1200" i="1" kern="1200" dirty="0" smtClean="0">
                <a:solidFill>
                  <a:schemeClr val="tx1"/>
                </a:solidFill>
                <a:effectLst/>
                <a:latin typeface="+mn-lt"/>
                <a:ea typeface="+mn-ea"/>
                <a:cs typeface="+mn-cs"/>
              </a:rPr>
              <a:t>safe work area </a:t>
            </a:r>
            <a:r>
              <a:rPr lang="en-AU" sz="1200" kern="1200" dirty="0" smtClean="0">
                <a:solidFill>
                  <a:schemeClr val="tx1"/>
                </a:solidFill>
                <a:effectLst/>
                <a:latin typeface="+mn-lt"/>
                <a:ea typeface="+mn-ea"/>
                <a:cs typeface="+mn-cs"/>
              </a:rPr>
              <a:t>is a designated area outside another operator’s exclusion zone.</a:t>
            </a:r>
          </a:p>
          <a:p>
            <a:r>
              <a:rPr lang="en-AU" sz="1200" kern="1200" dirty="0" smtClean="0">
                <a:solidFill>
                  <a:schemeClr val="tx1"/>
                </a:solidFill>
                <a:effectLst/>
                <a:latin typeface="+mn-lt"/>
                <a:ea typeface="+mn-ea"/>
                <a:cs typeface="+mn-cs"/>
              </a:rPr>
              <a:t>An </a:t>
            </a:r>
            <a:r>
              <a:rPr lang="en-AU" sz="1200" i="1" kern="1200" dirty="0" smtClean="0">
                <a:solidFill>
                  <a:schemeClr val="tx1"/>
                </a:solidFill>
                <a:effectLst/>
                <a:latin typeface="+mn-lt"/>
                <a:ea typeface="+mn-ea"/>
                <a:cs typeface="+mn-cs"/>
              </a:rPr>
              <a:t>exclusion zone </a:t>
            </a:r>
            <a:r>
              <a:rPr lang="en-AU" sz="1200" kern="1200" dirty="0" smtClean="0">
                <a:solidFill>
                  <a:schemeClr val="tx1"/>
                </a:solidFill>
                <a:effectLst/>
                <a:latin typeface="+mn-lt"/>
                <a:ea typeface="+mn-ea"/>
                <a:cs typeface="+mn-cs"/>
              </a:rPr>
              <a:t>is a designated area in which others, apart from the operator, are excluded.</a:t>
            </a:r>
          </a:p>
          <a:p>
            <a:r>
              <a:rPr lang="en-AU" sz="1200" kern="1200" dirty="0" smtClean="0">
                <a:solidFill>
                  <a:schemeClr val="tx1"/>
                </a:solidFill>
                <a:effectLst/>
                <a:latin typeface="+mn-lt"/>
                <a:ea typeface="+mn-ea"/>
                <a:cs typeface="+mn-cs"/>
              </a:rPr>
              <a:t>The person working in an exclusion zone is known as the ‘zone owner’.</a:t>
            </a:r>
          </a:p>
          <a:p>
            <a:r>
              <a:rPr lang="en-AU" sz="1200" kern="1200" dirty="0" smtClean="0">
                <a:solidFill>
                  <a:schemeClr val="tx1"/>
                </a:solidFill>
                <a:effectLst/>
                <a:latin typeface="+mn-lt"/>
                <a:ea typeface="+mn-ea"/>
                <a:cs typeface="+mn-cs"/>
              </a:rPr>
              <a:t>The site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supervisor will explain these areas during the site induction and toolbox meetings.</a:t>
            </a:r>
          </a:p>
          <a:p>
            <a:r>
              <a:rPr lang="en-AU" sz="1200" kern="1200" dirty="0" smtClean="0">
                <a:solidFill>
                  <a:schemeClr val="tx1"/>
                </a:solidFill>
                <a:effectLst/>
                <a:latin typeface="+mn-lt"/>
                <a:ea typeface="+mn-ea"/>
                <a:cs typeface="+mn-cs"/>
              </a:rPr>
              <a:t>Forest workers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must stay in their designated area during operations, and the only way they can enter an exclusion zone is if they are called in by the zone owner.</a:t>
            </a:r>
          </a:p>
        </p:txBody>
      </p:sp>
      <p:sp>
        <p:nvSpPr>
          <p:cNvPr id="4" name="Slide Number Placeholder 3"/>
          <p:cNvSpPr>
            <a:spLocks noGrp="1"/>
          </p:cNvSpPr>
          <p:nvPr>
            <p:ph type="sldNum" sz="quarter" idx="10"/>
          </p:nvPr>
        </p:nvSpPr>
        <p:spPr/>
        <p:txBody>
          <a:bodyPr/>
          <a:lstStyle/>
          <a:p>
            <a:fld id="{4AF87DC4-25AF-4C5F-B464-D8B0AD8C78D0}" type="slidenum">
              <a:rPr lang="en-AU" smtClean="0"/>
              <a:t>17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700128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will be provided with the following personal protective equipment (PPE) by their PCBU, and they should always wear this on-site: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eye protection</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hearing protection</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high visibility clothing</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leg protection (for chainsaw use)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respiratory protection (for chemical handling)</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safety footwear</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safety gloves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safety helmet.</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site supervisor will show forest workers how to use, store and maintain their PPE.</a:t>
            </a:r>
          </a:p>
          <a:p>
            <a:r>
              <a:rPr lang="en-AU" sz="1200" kern="1200" dirty="0" smtClean="0">
                <a:solidFill>
                  <a:schemeClr val="tx1"/>
                </a:solidFill>
                <a:effectLst/>
                <a:latin typeface="+mn-lt"/>
                <a:ea typeface="+mn-ea"/>
                <a:cs typeface="+mn-cs"/>
              </a:rPr>
              <a:t>They must wear the PPE they are given, and they must look after it.</a:t>
            </a:r>
          </a:p>
          <a:p>
            <a:r>
              <a:rPr lang="en-AU" sz="1200" kern="1200" dirty="0" smtClean="0">
                <a:solidFill>
                  <a:schemeClr val="tx1"/>
                </a:solidFill>
                <a:effectLst/>
                <a:latin typeface="+mn-lt"/>
                <a:ea typeface="+mn-ea"/>
                <a:cs typeface="+mn-cs"/>
              </a:rPr>
              <a:t>They </a:t>
            </a:r>
            <a:r>
              <a:rPr lang="en-AU" sz="1200" kern="1200" baseline="0" dirty="0" smtClean="0">
                <a:solidFill>
                  <a:schemeClr val="tx1"/>
                </a:solidFill>
                <a:effectLst/>
                <a:latin typeface="+mn-lt"/>
                <a:ea typeface="+mn-ea"/>
                <a:cs typeface="+mn-cs"/>
              </a:rPr>
              <a:t>should always </a:t>
            </a:r>
            <a:r>
              <a:rPr lang="en-AU" sz="1200" kern="1200" dirty="0" smtClean="0">
                <a:solidFill>
                  <a:schemeClr val="tx1"/>
                </a:solidFill>
                <a:effectLst/>
                <a:latin typeface="+mn-lt"/>
                <a:ea typeface="+mn-ea"/>
                <a:cs typeface="+mn-cs"/>
              </a:rPr>
              <a:t>check their PPE before starting work.</a:t>
            </a:r>
          </a:p>
          <a:p>
            <a:r>
              <a:rPr lang="en-AU" sz="1200" kern="1200" dirty="0" smtClean="0">
                <a:solidFill>
                  <a:schemeClr val="tx1"/>
                </a:solidFill>
                <a:effectLst/>
                <a:latin typeface="+mn-lt"/>
                <a:ea typeface="+mn-ea"/>
                <a:cs typeface="+mn-cs"/>
              </a:rPr>
              <a:t>If it is damaged, defective or uncomfortable: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they must not wear it</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they must let their supervisor know immediately.</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99986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must check their tools and equipment before they start work (to ensure they are in a safe working condition).</a:t>
            </a:r>
          </a:p>
          <a:p>
            <a:r>
              <a:rPr lang="en-AU" sz="1200" kern="1200" dirty="0" smtClean="0">
                <a:solidFill>
                  <a:schemeClr val="tx1"/>
                </a:solidFill>
                <a:effectLst/>
                <a:latin typeface="+mn-lt"/>
                <a:ea typeface="+mn-ea"/>
                <a:cs typeface="+mn-cs"/>
              </a:rPr>
              <a:t>If they find any faults, or if they think the tools may be unsafe, they must:</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not use the tools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let their supervisor know immediately.</a:t>
            </a:r>
          </a:p>
          <a:p>
            <a:endParaRPr lang="en-AU" sz="1200" kern="1200" dirty="0" smtClean="0">
              <a:solidFill>
                <a:schemeClr val="tx1"/>
              </a:solidFill>
              <a:effectLst/>
              <a:latin typeface="+mn-lt"/>
              <a:ea typeface="+mn-ea"/>
              <a:cs typeface="+mn-cs"/>
            </a:endParaRPr>
          </a:p>
          <a:p>
            <a:r>
              <a:rPr lang="en-AU" sz="1200" b="0" i="1" u="none" strike="noStrike" kern="1200" baseline="0" dirty="0" smtClean="0">
                <a:solidFill>
                  <a:schemeClr val="tx1"/>
                </a:solidFill>
                <a:latin typeface="+mn-lt"/>
                <a:ea typeface="+mn-ea"/>
                <a:cs typeface="+mn-cs"/>
              </a:rPr>
              <a:t>Check the specifications</a:t>
            </a:r>
          </a:p>
          <a:p>
            <a:r>
              <a:rPr lang="en-AU" sz="1200" b="0" i="0" u="none" strike="noStrike" kern="1200" baseline="0" dirty="0" smtClean="0">
                <a:solidFill>
                  <a:schemeClr val="tx1"/>
                </a:solidFill>
                <a:latin typeface="+mn-lt"/>
                <a:ea typeface="+mn-ea"/>
                <a:cs typeface="+mn-cs"/>
              </a:rPr>
              <a:t>Forest workers must check the manufacturer’s specifications before</a:t>
            </a:r>
            <a:r>
              <a:rPr lang="en-AU" sz="1200" b="1" i="0"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they use any new tools, equipment or machinery, and they must always</a:t>
            </a:r>
            <a:r>
              <a:rPr lang="en-AU" sz="1200" b="1" i="0"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read the section on safety.</a:t>
            </a:r>
          </a:p>
          <a:p>
            <a:r>
              <a:rPr lang="en-AU" sz="1200" b="0" i="0" u="none" strike="noStrike" kern="1200" baseline="0" dirty="0" smtClean="0">
                <a:solidFill>
                  <a:schemeClr val="tx1"/>
                </a:solidFill>
                <a:latin typeface="+mn-lt"/>
                <a:ea typeface="+mn-ea"/>
                <a:cs typeface="+mn-cs"/>
              </a:rPr>
              <a:t>If the machine they’re operating is fitted with a seatbelt, they must wear it!</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19</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6435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This PowerPoint presentation has</a:t>
            </a:r>
            <a:r>
              <a:rPr lang="en-AU" baseline="0" dirty="0" smtClean="0"/>
              <a:t> been developed for use with the following contextualised learning and assessment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Forest Safety for Contractors – Facilitator Guide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0" baseline="0" dirty="0" smtClean="0"/>
              <a:t>Forest Safety for Contractors – Learner Guide</a:t>
            </a:r>
          </a:p>
        </p:txBody>
      </p:sp>
      <p:sp>
        <p:nvSpPr>
          <p:cNvPr id="4" name="Slide Number Placeholder 3"/>
          <p:cNvSpPr>
            <a:spLocks noGrp="1"/>
          </p:cNvSpPr>
          <p:nvPr>
            <p:ph type="sldNum" sz="quarter" idx="10"/>
          </p:nvPr>
        </p:nvSpPr>
        <p:spPr/>
        <p:txBody>
          <a:bodyPr/>
          <a:lstStyle/>
          <a:p>
            <a:fld id="{4AF87DC4-25AF-4C5F-B464-D8B0AD8C78D0}" type="slidenum">
              <a:rPr lang="en-AU" smtClean="0"/>
              <a:t>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49113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Any equipment with hot or moving parts can cause serious injuries to forest workers.</a:t>
            </a:r>
          </a:p>
          <a:p>
            <a:r>
              <a:rPr lang="en-AU" sz="1200" kern="1200" dirty="0" smtClean="0">
                <a:solidFill>
                  <a:schemeClr val="tx1"/>
                </a:solidFill>
                <a:effectLst/>
                <a:latin typeface="+mn-lt"/>
                <a:ea typeface="+mn-ea"/>
                <a:cs typeface="+mn-cs"/>
              </a:rPr>
              <a:t>To minimise this risk, the equipment must be fitted with guarding.</a:t>
            </a:r>
          </a:p>
          <a:p>
            <a:r>
              <a:rPr lang="en-AU" sz="1200" kern="1200" dirty="0" smtClean="0">
                <a:solidFill>
                  <a:schemeClr val="tx1"/>
                </a:solidFill>
                <a:effectLst/>
                <a:latin typeface="+mn-lt"/>
                <a:ea typeface="+mn-ea"/>
                <a:cs typeface="+mn-cs"/>
              </a:rPr>
              <a:t>For example: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Chainsaws must be fitted with hand guards, chain breaks and chain catchers to protect workers from chain shot.</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Exhaust systems must be fitted with heat shields to protect workers from burns.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Machinery used for felling and de-limbing trees must be fitted with protective structures such as FOPS, OPS and ROPS to protect workers from falling objects, flying objects and rollovers.</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Forest workers must be able to use equipment guards safely, so they should always read the manufacturer’s specifications before they start-up a chainsaw or machinery.</a:t>
            </a:r>
          </a:p>
          <a:p>
            <a:r>
              <a:rPr lang="en-AU" sz="1200" kern="1200" dirty="0" smtClean="0">
                <a:solidFill>
                  <a:schemeClr val="tx1"/>
                </a:solidFill>
                <a:effectLst/>
                <a:latin typeface="+mn-lt"/>
                <a:ea typeface="+mn-ea"/>
                <a:cs typeface="+mn-cs"/>
              </a:rPr>
              <a:t>The only time forest workers should ever remove guarding is for maintenance or cleaning purposes.</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20</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86028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 compliant and in-date first aid kit must be on-site at all times during forest operations, and it must be easily accessible.</a:t>
            </a:r>
          </a:p>
          <a:p>
            <a:r>
              <a:rPr lang="en-AU" sz="1200" kern="1200" dirty="0" smtClean="0">
                <a:solidFill>
                  <a:schemeClr val="tx1"/>
                </a:solidFill>
                <a:effectLst/>
                <a:latin typeface="+mn-lt"/>
                <a:ea typeface="+mn-ea"/>
                <a:cs typeface="+mn-cs"/>
              </a:rPr>
              <a:t>A trained first aider must also be on-site.</a:t>
            </a:r>
          </a:p>
          <a:p>
            <a:r>
              <a:rPr lang="en-AU" sz="1200" kern="1200" dirty="0" smtClean="0">
                <a:solidFill>
                  <a:schemeClr val="tx1"/>
                </a:solidFill>
                <a:effectLst/>
                <a:latin typeface="+mn-lt"/>
                <a:ea typeface="+mn-ea"/>
                <a:cs typeface="+mn-cs"/>
              </a:rPr>
              <a:t>The site supervisor will let forest workers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know where the first aid kit is located, and which members of the crew are trained to administer first aid.</a:t>
            </a:r>
          </a:p>
          <a:p>
            <a:r>
              <a:rPr lang="en-AU" sz="1200" kern="1200" dirty="0" smtClean="0">
                <a:solidFill>
                  <a:schemeClr val="tx1"/>
                </a:solidFill>
                <a:effectLst/>
                <a:latin typeface="+mn-lt"/>
                <a:ea typeface="+mn-ea"/>
                <a:cs typeface="+mn-cs"/>
              </a:rPr>
              <a:t>Forest workers do not have to be trained first aiders, but they do need some basic first aid knowledge.</a:t>
            </a:r>
          </a:p>
          <a:p>
            <a:r>
              <a:rPr lang="en-AU" sz="1200" kern="1200" dirty="0" smtClean="0">
                <a:solidFill>
                  <a:schemeClr val="tx1"/>
                </a:solidFill>
                <a:effectLst/>
                <a:latin typeface="+mn-lt"/>
                <a:ea typeface="+mn-ea"/>
                <a:cs typeface="+mn-cs"/>
              </a:rPr>
              <a:t>The most common injuries at forest worksites are: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cuts, scratches and splinters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bites and stings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sprains and strains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eye injuries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burns (including sunburn)</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fractures.</a:t>
            </a:r>
          </a:p>
        </p:txBody>
      </p:sp>
      <p:sp>
        <p:nvSpPr>
          <p:cNvPr id="4" name="Slide Number Placeholder 3"/>
          <p:cNvSpPr>
            <a:spLocks noGrp="1"/>
          </p:cNvSpPr>
          <p:nvPr>
            <p:ph type="sldNum" sz="quarter" idx="10"/>
          </p:nvPr>
        </p:nvSpPr>
        <p:spPr/>
        <p:txBody>
          <a:bodyPr/>
          <a:lstStyle/>
          <a:p>
            <a:fld id="{4AF87DC4-25AF-4C5F-B464-D8B0AD8C78D0}" type="slidenum">
              <a:rPr lang="en-AU" smtClean="0"/>
              <a:t>21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598877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following firefighting equipment must be fully assembled and ready for use during any high risk hazard forest activity in Tasmania.</a:t>
            </a:r>
          </a:p>
          <a:p>
            <a:endParaRPr lang="en-AU" sz="1200" kern="1200" dirty="0" smtClean="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All year requirements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1 knapsack pump or air-water extinguisher (9 litres) at each landing site or on each machine where there is no landing site</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Fire season requirements (1 October to 30 April)</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1 knapsack pump or air-water extinguisher (9 litres) for each chainsaw in use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1 transportable tank full of water (300 litres)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1 self-priming centrifugal pump (400 kPa)</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2 rakehoes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60 metres of 19mm+ nominal bore delivery hose and a variable jet nozzle with couplings or adapters to suit TFS and STT equipment.</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site supervisor must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show forest workers how to maintain this equipment so that it is </a:t>
            </a:r>
            <a:r>
              <a:rPr lang="en-AU" sz="1200" i="1" kern="1200" dirty="0" smtClean="0">
                <a:solidFill>
                  <a:schemeClr val="tx1"/>
                </a:solidFill>
                <a:effectLst/>
                <a:latin typeface="+mn-lt"/>
                <a:ea typeface="+mn-ea"/>
                <a:cs typeface="+mn-cs"/>
              </a:rPr>
              <a:t>ready for use </a:t>
            </a:r>
            <a:r>
              <a:rPr lang="en-AU" sz="1200" kern="1200" dirty="0" smtClean="0">
                <a:solidFill>
                  <a:schemeClr val="tx1"/>
                </a:solidFill>
                <a:effectLst/>
                <a:latin typeface="+mn-lt"/>
                <a:ea typeface="+mn-ea"/>
                <a:cs typeface="+mn-cs"/>
              </a:rPr>
              <a:t>at all times.</a:t>
            </a:r>
          </a:p>
          <a:p>
            <a:r>
              <a:rPr lang="en-AU" sz="1200" kern="1200" dirty="0" smtClean="0">
                <a:solidFill>
                  <a:schemeClr val="tx1"/>
                </a:solidFill>
                <a:effectLst/>
                <a:latin typeface="+mn-lt"/>
                <a:ea typeface="+mn-ea"/>
                <a:cs typeface="+mn-cs"/>
              </a:rPr>
              <a:t>Additional firefighting equipment is required at cable harvesting operations.</a:t>
            </a:r>
          </a:p>
          <a:p>
            <a:r>
              <a:rPr lang="en-AU" sz="1200" kern="1200" dirty="0" smtClean="0">
                <a:solidFill>
                  <a:schemeClr val="tx1"/>
                </a:solidFill>
                <a:effectLst/>
                <a:latin typeface="+mn-lt"/>
                <a:ea typeface="+mn-ea"/>
                <a:cs typeface="+mn-cs"/>
              </a:rPr>
              <a:t>Refer: Tasmanian Forest Industry Fire Management Council (FIFMC), </a:t>
            </a:r>
            <a:r>
              <a:rPr lang="en-AU" sz="1200" i="1" kern="1200" dirty="0" smtClean="0">
                <a:solidFill>
                  <a:schemeClr val="tx1"/>
                </a:solidFill>
                <a:effectLst/>
                <a:latin typeface="+mn-lt"/>
                <a:ea typeface="+mn-ea"/>
                <a:cs typeface="+mn-cs"/>
              </a:rPr>
              <a:t>Fire Prevention at Forest Operations</a:t>
            </a:r>
            <a:r>
              <a:rPr lang="en-AU" sz="1200" kern="1200" dirty="0" smtClean="0">
                <a:solidFill>
                  <a:schemeClr val="tx1"/>
                </a:solidFill>
                <a:effectLst/>
                <a:latin typeface="+mn-lt"/>
                <a:ea typeface="+mn-ea"/>
                <a:cs typeface="+mn-cs"/>
              </a:rPr>
              <a:t>, Version 16 (September 2020)</a:t>
            </a:r>
          </a:p>
          <a:p>
            <a:r>
              <a:rPr lang="en-AU" sz="1200" kern="1200" dirty="0" smtClean="0">
                <a:solidFill>
                  <a:schemeClr val="tx1"/>
                </a:solidFill>
                <a:effectLst/>
                <a:latin typeface="+mn-lt"/>
                <a:ea typeface="+mn-ea"/>
                <a:cs typeface="+mn-cs"/>
              </a:rPr>
              <a:t>http://www.sfmc.tas.gov.au/document/fire-prevention-forest-operations-procedure-and-preparedness-audit-form-2020</a:t>
            </a:r>
          </a:p>
        </p:txBody>
      </p:sp>
      <p:sp>
        <p:nvSpPr>
          <p:cNvPr id="4" name="Slide Number Placeholder 3"/>
          <p:cNvSpPr>
            <a:spLocks noGrp="1"/>
          </p:cNvSpPr>
          <p:nvPr>
            <p:ph type="sldNum" sz="quarter" idx="10"/>
          </p:nvPr>
        </p:nvSpPr>
        <p:spPr/>
        <p:txBody>
          <a:bodyPr/>
          <a:lstStyle/>
          <a:p>
            <a:fld id="{4AF87DC4-25AF-4C5F-B464-D8B0AD8C78D0}" type="slidenum">
              <a:rPr lang="en-AU" smtClean="0"/>
              <a:t>22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52676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Musculoskeletal disorders are the most common work-related condition in Australia, and they are caused by hazardous manual tasks such as lifting, lowering, carrying, holding and restraining loads.</a:t>
            </a:r>
          </a:p>
          <a:p>
            <a:r>
              <a:rPr lang="en-AU" sz="1200" kern="1200" dirty="0" smtClean="0">
                <a:solidFill>
                  <a:schemeClr val="tx1"/>
                </a:solidFill>
                <a:effectLst/>
                <a:latin typeface="+mn-lt"/>
                <a:ea typeface="+mn-ea"/>
                <a:cs typeface="+mn-cs"/>
              </a:rPr>
              <a:t>If forest workers have to lift something at a forest worksite, encourage them to use the following semi-squat approach:</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Stand close to the load with your feet apart.</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Lean forward and position your shoulders over the centre of gravity of the load.</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Bend your hips and knees to a squat position.</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Test the weight of the load by lifting one side – if it’s too heavy, stop and get help.</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Keep the load close to your body, with your back, abdomen, shoulders and elbows braced.</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Keep your head and chest up.</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Straighten up by extending your hips and knees (lifting with your thigh muscles).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Avoid twisting when you are carrying the load.</a:t>
            </a:r>
          </a:p>
          <a:p>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Refer: WorkSafe Tasmania, </a:t>
            </a:r>
            <a:r>
              <a:rPr lang="en-AU" sz="1200" i="1" kern="1200" dirty="0" smtClean="0">
                <a:solidFill>
                  <a:schemeClr val="tx1"/>
                </a:solidFill>
                <a:effectLst/>
                <a:latin typeface="+mn-lt"/>
                <a:ea typeface="+mn-ea"/>
                <a:cs typeface="+mn-cs"/>
              </a:rPr>
              <a:t>The Semi-Squat Approach to Lifting</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https://worksafe.tas.gov.au/topics/Health-and-Safety/safety-forms-and-guides/safety-publications </a:t>
            </a:r>
          </a:p>
        </p:txBody>
      </p:sp>
      <p:sp>
        <p:nvSpPr>
          <p:cNvPr id="4" name="Slide Number Placeholder 3"/>
          <p:cNvSpPr>
            <a:spLocks noGrp="1"/>
          </p:cNvSpPr>
          <p:nvPr>
            <p:ph type="sldNum" sz="quarter" idx="10"/>
          </p:nvPr>
        </p:nvSpPr>
        <p:spPr/>
        <p:txBody>
          <a:bodyPr/>
          <a:lstStyle/>
          <a:p>
            <a:fld id="{4AF87DC4-25AF-4C5F-B464-D8B0AD8C78D0}" type="slidenum">
              <a:rPr lang="en-AU" smtClean="0"/>
              <a:t>23</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587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Shift, lift and carry things safely</a:t>
            </a:r>
          </a:p>
          <a:p>
            <a:r>
              <a:rPr lang="en-AU" sz="1200" i="1" kern="1200" dirty="0" smtClean="0">
                <a:solidFill>
                  <a:schemeClr val="tx1"/>
                </a:solidFill>
                <a:effectLst/>
                <a:latin typeface="+mn-lt"/>
                <a:ea typeface="+mn-ea"/>
                <a:cs typeface="+mn-cs"/>
              </a:rPr>
              <a:t>Estimating weight</a:t>
            </a:r>
          </a:p>
          <a:p>
            <a:r>
              <a:rPr lang="en-AU" sz="1200" kern="1200" dirty="0" smtClean="0">
                <a:solidFill>
                  <a:schemeClr val="tx1"/>
                </a:solidFill>
                <a:effectLst/>
                <a:latin typeface="+mn-lt"/>
                <a:ea typeface="+mn-ea"/>
                <a:cs typeface="+mn-cs"/>
              </a:rPr>
              <a:t>Before lifting a load on-site, forest workers should always try to estimate its weight.</a:t>
            </a:r>
          </a:p>
          <a:p>
            <a:r>
              <a:rPr lang="en-AU" sz="1200" kern="1200" dirty="0" smtClean="0">
                <a:solidFill>
                  <a:schemeClr val="tx1"/>
                </a:solidFill>
                <a:effectLst/>
                <a:latin typeface="+mn-lt"/>
                <a:ea typeface="+mn-ea"/>
                <a:cs typeface="+mn-cs"/>
              </a:rPr>
              <a:t>They can do this by comparing the load to the weight of a familiar object.</a:t>
            </a:r>
          </a:p>
          <a:p>
            <a:r>
              <a:rPr lang="en-AU" sz="1200" kern="1200" dirty="0" smtClean="0">
                <a:solidFill>
                  <a:schemeClr val="tx1"/>
                </a:solidFill>
                <a:effectLst/>
                <a:latin typeface="+mn-lt"/>
                <a:ea typeface="+mn-ea"/>
                <a:cs typeface="+mn-cs"/>
              </a:rPr>
              <a:t>For example, a forestry chainsaw weighs around 6 kg.</a:t>
            </a:r>
          </a:p>
          <a:p>
            <a:r>
              <a:rPr lang="en-AU" sz="1200" kern="1200" dirty="0" smtClean="0">
                <a:solidFill>
                  <a:schemeClr val="tx1"/>
                </a:solidFill>
                <a:effectLst/>
                <a:latin typeface="+mn-lt"/>
                <a:ea typeface="+mn-ea"/>
                <a:cs typeface="+mn-cs"/>
              </a:rPr>
              <a:t>If a forest worker is about to lift a log offcut and they think it’s equivalent to three chainsaws (18 kg), they should consider using a mechanical aid or getting help.</a:t>
            </a:r>
          </a:p>
          <a:p>
            <a:endParaRPr lang="en-AU" sz="1200" kern="1200" dirty="0" smtClean="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Estimating volume</a:t>
            </a:r>
          </a:p>
          <a:p>
            <a:r>
              <a:rPr lang="en-AU" sz="1200" kern="1200" dirty="0" smtClean="0">
                <a:solidFill>
                  <a:schemeClr val="tx1"/>
                </a:solidFill>
                <a:effectLst/>
                <a:latin typeface="+mn-lt"/>
                <a:ea typeface="+mn-ea"/>
                <a:cs typeface="+mn-cs"/>
              </a:rPr>
              <a:t>Before shifting a container on-site, it’s a good idea for forest workers to estimate its volume.</a:t>
            </a:r>
          </a:p>
          <a:p>
            <a:r>
              <a:rPr lang="en-AU" sz="1200" kern="1200" dirty="0" smtClean="0">
                <a:solidFill>
                  <a:schemeClr val="tx1"/>
                </a:solidFill>
                <a:effectLst/>
                <a:latin typeface="+mn-lt"/>
                <a:ea typeface="+mn-ea"/>
                <a:cs typeface="+mn-cs"/>
              </a:rPr>
              <a:t>There’s a standard formula for this (height x width x depth), and it’s measured in cubic metres (m3).</a:t>
            </a:r>
          </a:p>
          <a:p>
            <a:r>
              <a:rPr lang="en-AU" sz="1200" kern="1200" dirty="0" smtClean="0">
                <a:solidFill>
                  <a:schemeClr val="tx1"/>
                </a:solidFill>
                <a:effectLst/>
                <a:latin typeface="+mn-lt"/>
                <a:ea typeface="+mn-ea"/>
                <a:cs typeface="+mn-cs"/>
              </a:rPr>
              <a:t>For example, if an on-site recycling bin is 1m high, 0.55 m wide and 0.65 m deep, it will have a volume of 0.36 cubic metres.</a:t>
            </a:r>
          </a:p>
          <a:p>
            <a:r>
              <a:rPr lang="en-AU" sz="1200" kern="1200" dirty="0" smtClean="0">
                <a:solidFill>
                  <a:schemeClr val="tx1"/>
                </a:solidFill>
                <a:effectLst/>
                <a:latin typeface="+mn-lt"/>
                <a:ea typeface="+mn-ea"/>
                <a:cs typeface="+mn-cs"/>
              </a:rPr>
              <a:t>If you multiply this by 1000, you get its capacity in litres (360 litres).</a:t>
            </a:r>
          </a:p>
          <a:p>
            <a:r>
              <a:rPr lang="en-AU" sz="1200" kern="1200" dirty="0" smtClean="0">
                <a:solidFill>
                  <a:schemeClr val="tx1"/>
                </a:solidFill>
                <a:effectLst/>
                <a:latin typeface="+mn-lt"/>
                <a:ea typeface="+mn-ea"/>
                <a:cs typeface="+mn-cs"/>
              </a:rPr>
              <a:t>If the bin is full, it will be far less stressful on a forest worker’s body to push it (using their body weight to assist) rather than pulling it.</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9355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To complete this activity, forest workers will need a pen and </a:t>
            </a:r>
            <a:r>
              <a:rPr lang="en-AU" dirty="0" smtClean="0"/>
              <a:t>some handheld weighing scales</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Ask them to draw two columns (B/C) on a piece of paper and then follow the instructions on this slide.</a:t>
            </a:r>
          </a:p>
          <a:p>
            <a:r>
              <a:rPr lang="en-AU" sz="1200" kern="1200" dirty="0" smtClean="0">
                <a:solidFill>
                  <a:schemeClr val="tx1"/>
                </a:solidFill>
                <a:effectLst/>
                <a:latin typeface="+mn-lt"/>
                <a:ea typeface="+mn-ea"/>
                <a:cs typeface="+mn-cs"/>
              </a:rPr>
              <a:t>When they check their estimates, they must be within an error ratio of 0.2 (20%).</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For example, if the </a:t>
            </a:r>
            <a:r>
              <a:rPr lang="en-AU" sz="1200" i="1" kern="1200" dirty="0" smtClean="0">
                <a:solidFill>
                  <a:schemeClr val="tx1"/>
                </a:solidFill>
                <a:effectLst/>
                <a:latin typeface="+mn-lt"/>
                <a:ea typeface="+mn-ea"/>
                <a:cs typeface="+mn-cs"/>
              </a:rPr>
              <a:t>actual</a:t>
            </a:r>
            <a:r>
              <a:rPr lang="en-AU" sz="1200" kern="1200" dirty="0" smtClean="0">
                <a:solidFill>
                  <a:schemeClr val="tx1"/>
                </a:solidFill>
                <a:effectLst/>
                <a:latin typeface="+mn-lt"/>
                <a:ea typeface="+mn-ea"/>
                <a:cs typeface="+mn-cs"/>
              </a:rPr>
              <a:t> weight is 6 kilograms, the </a:t>
            </a:r>
            <a:r>
              <a:rPr lang="en-AU" sz="1200" i="1" kern="1200" dirty="0" smtClean="0">
                <a:solidFill>
                  <a:schemeClr val="tx1"/>
                </a:solidFill>
                <a:effectLst/>
                <a:latin typeface="+mn-lt"/>
                <a:ea typeface="+mn-ea"/>
                <a:cs typeface="+mn-cs"/>
              </a:rPr>
              <a:t>estimated </a:t>
            </a:r>
            <a:r>
              <a:rPr lang="en-AU" sz="1200" kern="1200" dirty="0" smtClean="0">
                <a:solidFill>
                  <a:schemeClr val="tx1"/>
                </a:solidFill>
                <a:effectLst/>
                <a:latin typeface="+mn-lt"/>
                <a:ea typeface="+mn-ea"/>
                <a:cs typeface="+mn-cs"/>
              </a:rPr>
              <a:t>weight will need to be within 4.8 and 7.2 kilograms.</a:t>
            </a:r>
          </a:p>
        </p:txBody>
      </p:sp>
      <p:sp>
        <p:nvSpPr>
          <p:cNvPr id="4" name="Slide Number Placeholder 3"/>
          <p:cNvSpPr>
            <a:spLocks noGrp="1"/>
          </p:cNvSpPr>
          <p:nvPr>
            <p:ph type="sldNum" sz="quarter" idx="10"/>
          </p:nvPr>
        </p:nvSpPr>
        <p:spPr/>
        <p:txBody>
          <a:bodyPr/>
          <a:lstStyle/>
          <a:p>
            <a:fld id="{4AF87DC4-25AF-4C5F-B464-D8B0AD8C78D0}" type="slidenum">
              <a:rPr lang="en-AU" smtClean="0"/>
              <a:t>25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61314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Fatigue is more than just feeling tired and drowsy.</a:t>
            </a:r>
          </a:p>
          <a:p>
            <a:r>
              <a:rPr lang="en-AU" sz="1200" kern="1200" dirty="0" smtClean="0">
                <a:solidFill>
                  <a:schemeClr val="tx1"/>
                </a:solidFill>
                <a:effectLst/>
                <a:latin typeface="+mn-lt"/>
                <a:ea typeface="+mn-ea"/>
                <a:cs typeface="+mn-cs"/>
              </a:rPr>
              <a:t>It is a level of exhaustion that reduces a forest worker’s ability to work safely and effectively.</a:t>
            </a:r>
          </a:p>
          <a:p>
            <a:r>
              <a:rPr lang="en-AU" sz="1200" kern="1200" dirty="0" smtClean="0">
                <a:solidFill>
                  <a:schemeClr val="tx1"/>
                </a:solidFill>
                <a:effectLst/>
                <a:latin typeface="+mn-lt"/>
                <a:ea typeface="+mn-ea"/>
                <a:cs typeface="+mn-cs"/>
              </a:rPr>
              <a:t>Fatigue can be caused by physical tasks (such as operating a chainsaw for long periods) and mental tasks (such as long periods of concentration).</a:t>
            </a:r>
          </a:p>
          <a:p>
            <a:r>
              <a:rPr lang="en-AU" sz="1200" kern="1200" dirty="0" smtClean="0">
                <a:solidFill>
                  <a:schemeClr val="tx1"/>
                </a:solidFill>
                <a:effectLst/>
                <a:latin typeface="+mn-lt"/>
                <a:ea typeface="+mn-ea"/>
                <a:cs typeface="+mn-cs"/>
              </a:rPr>
              <a:t>Fatigue is a major health and safety risk at forest worksites.</a:t>
            </a:r>
          </a:p>
          <a:p>
            <a:r>
              <a:rPr lang="en-AU" sz="1200" kern="1200" dirty="0" smtClean="0">
                <a:solidFill>
                  <a:schemeClr val="tx1"/>
                </a:solidFill>
                <a:effectLst/>
                <a:latin typeface="+mn-lt"/>
                <a:ea typeface="+mn-ea"/>
                <a:cs typeface="+mn-cs"/>
              </a:rPr>
              <a:t>It can cause errors in judgement which may lead to injury or death.</a:t>
            </a:r>
          </a:p>
          <a:p>
            <a:r>
              <a:rPr lang="en-AU" sz="1200" kern="1200" dirty="0" smtClean="0">
                <a:solidFill>
                  <a:schemeClr val="tx1"/>
                </a:solidFill>
                <a:effectLst/>
                <a:latin typeface="+mn-lt"/>
                <a:ea typeface="+mn-ea"/>
                <a:cs typeface="+mn-cs"/>
              </a:rPr>
              <a:t>If forest workers or their work mates start to show any of the following tell-tale signs, they must let their supervisor know immediately:</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tiredness (even after sleep)</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slow reflexes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short-term memory problems</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inability to concentrate</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blurred vision.</a:t>
            </a:r>
          </a:p>
        </p:txBody>
      </p:sp>
      <p:sp>
        <p:nvSpPr>
          <p:cNvPr id="4" name="Slide Number Placeholder 3"/>
          <p:cNvSpPr>
            <a:spLocks noGrp="1"/>
          </p:cNvSpPr>
          <p:nvPr>
            <p:ph type="sldNum" sz="quarter" idx="10"/>
          </p:nvPr>
        </p:nvSpPr>
        <p:spPr/>
        <p:txBody>
          <a:bodyPr/>
          <a:lstStyle/>
          <a:p>
            <a:fld id="{4AF87DC4-25AF-4C5F-B464-D8B0AD8C78D0}" type="slidenum">
              <a:rPr lang="en-AU" smtClean="0"/>
              <a:t>26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54251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Safety signs are important communication tools at forest worksites.</a:t>
            </a:r>
          </a:p>
          <a:p>
            <a:r>
              <a:rPr lang="en-AU" sz="1200" kern="1200" dirty="0" smtClean="0">
                <a:solidFill>
                  <a:schemeClr val="tx1"/>
                </a:solidFill>
                <a:effectLst/>
                <a:latin typeface="+mn-lt"/>
                <a:ea typeface="+mn-ea"/>
                <a:cs typeface="+mn-cs"/>
              </a:rPr>
              <a:t>They alert forest workers to hazards, let them know where safety equipment is located and point out the PPE they need to be wearing.</a:t>
            </a:r>
          </a:p>
          <a:p>
            <a:r>
              <a:rPr lang="en-AU" sz="1200" kern="1200" dirty="0" smtClean="0">
                <a:solidFill>
                  <a:schemeClr val="tx1"/>
                </a:solidFill>
                <a:effectLst/>
                <a:latin typeface="+mn-lt"/>
                <a:ea typeface="+mn-ea"/>
                <a:cs typeface="+mn-cs"/>
              </a:rPr>
              <a:t>There are six sign ‘types’:</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Mandatory</a:t>
            </a:r>
            <a:r>
              <a:rPr lang="en-AU" sz="1200" kern="1200" dirty="0" smtClean="0">
                <a:solidFill>
                  <a:schemeClr val="tx1"/>
                </a:solidFill>
                <a:effectLst/>
                <a:latin typeface="+mn-lt"/>
                <a:ea typeface="+mn-ea"/>
                <a:cs typeface="+mn-cs"/>
              </a:rPr>
              <a:t> signs tell you what you must do (e.g. </a:t>
            </a:r>
            <a:r>
              <a:rPr lang="en-AU" sz="1200" i="1" kern="1200" dirty="0" smtClean="0">
                <a:solidFill>
                  <a:schemeClr val="tx1"/>
                </a:solidFill>
                <a:effectLst/>
                <a:latin typeface="+mn-lt"/>
                <a:ea typeface="+mn-ea"/>
                <a:cs typeface="+mn-cs"/>
              </a:rPr>
              <a:t>Safety Equipment Must Be Worn</a:t>
            </a:r>
            <a:r>
              <a:rPr lang="en-A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Prohibition</a:t>
            </a:r>
            <a:r>
              <a:rPr lang="en-AU" sz="1200" kern="1200" dirty="0" smtClean="0">
                <a:solidFill>
                  <a:schemeClr val="tx1"/>
                </a:solidFill>
                <a:effectLst/>
                <a:latin typeface="+mn-lt"/>
                <a:ea typeface="+mn-ea"/>
                <a:cs typeface="+mn-cs"/>
              </a:rPr>
              <a:t> signs tell you what you can’t do (e.g. </a:t>
            </a:r>
            <a:r>
              <a:rPr lang="en-AU" sz="1200" i="1" kern="1200" dirty="0" smtClean="0">
                <a:solidFill>
                  <a:schemeClr val="tx1"/>
                </a:solidFill>
                <a:effectLst/>
                <a:latin typeface="+mn-lt"/>
                <a:ea typeface="+mn-ea"/>
                <a:cs typeface="+mn-cs"/>
              </a:rPr>
              <a:t>Do Not Proceed Past This Point</a:t>
            </a:r>
            <a:r>
              <a:rPr lang="en-A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Danger</a:t>
            </a:r>
            <a:r>
              <a:rPr lang="en-AU" sz="1200" kern="1200" dirty="0" smtClean="0">
                <a:solidFill>
                  <a:schemeClr val="tx1"/>
                </a:solidFill>
                <a:effectLst/>
                <a:latin typeface="+mn-lt"/>
                <a:ea typeface="+mn-ea"/>
                <a:cs typeface="+mn-cs"/>
              </a:rPr>
              <a:t> signs alert you to life-threatening hazards (e.g. </a:t>
            </a:r>
            <a:r>
              <a:rPr lang="en-AU" sz="1200" i="1" kern="1200" dirty="0" smtClean="0">
                <a:solidFill>
                  <a:schemeClr val="tx1"/>
                </a:solidFill>
                <a:effectLst/>
                <a:latin typeface="+mn-lt"/>
                <a:ea typeface="+mn-ea"/>
                <a:cs typeface="+mn-cs"/>
              </a:rPr>
              <a:t>Danger – Tree Felling Ahead</a:t>
            </a:r>
            <a:r>
              <a:rPr lang="en-A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Warning</a:t>
            </a:r>
            <a:r>
              <a:rPr lang="en-AU" sz="1200" kern="1200" dirty="0" smtClean="0">
                <a:solidFill>
                  <a:schemeClr val="tx1"/>
                </a:solidFill>
                <a:effectLst/>
                <a:latin typeface="+mn-lt"/>
                <a:ea typeface="+mn-ea"/>
                <a:cs typeface="+mn-cs"/>
              </a:rPr>
              <a:t> signs alert you to non-life-threatening hazards (e.g. </a:t>
            </a:r>
            <a:r>
              <a:rPr lang="en-AU" sz="1200" i="1" kern="1200" dirty="0" smtClean="0">
                <a:solidFill>
                  <a:schemeClr val="tx1"/>
                </a:solidFill>
                <a:effectLst/>
                <a:latin typeface="+mn-lt"/>
                <a:ea typeface="+mn-ea"/>
                <a:cs typeface="+mn-cs"/>
              </a:rPr>
              <a:t>Slippery When Wet</a:t>
            </a:r>
            <a:r>
              <a:rPr lang="en-A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Emergency</a:t>
            </a:r>
            <a:r>
              <a:rPr lang="en-AU" sz="1200" kern="1200" dirty="0" smtClean="0">
                <a:solidFill>
                  <a:schemeClr val="tx1"/>
                </a:solidFill>
                <a:effectLst/>
                <a:latin typeface="+mn-lt"/>
                <a:ea typeface="+mn-ea"/>
                <a:cs typeface="+mn-cs"/>
              </a:rPr>
              <a:t> signs help you locate emergency facilities (e.g. </a:t>
            </a:r>
            <a:r>
              <a:rPr lang="en-AU" sz="1200" i="1" kern="1200" dirty="0" smtClean="0">
                <a:solidFill>
                  <a:schemeClr val="tx1"/>
                </a:solidFill>
                <a:effectLst/>
                <a:latin typeface="+mn-lt"/>
                <a:ea typeface="+mn-ea"/>
                <a:cs typeface="+mn-cs"/>
              </a:rPr>
              <a:t>Emergency Assembly Point</a:t>
            </a:r>
            <a:r>
              <a:rPr lang="en-A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Fire</a:t>
            </a:r>
            <a:r>
              <a:rPr lang="en-AU" sz="1200" kern="1200" dirty="0" smtClean="0">
                <a:solidFill>
                  <a:schemeClr val="tx1"/>
                </a:solidFill>
                <a:effectLst/>
                <a:latin typeface="+mn-lt"/>
                <a:ea typeface="+mn-ea"/>
                <a:cs typeface="+mn-cs"/>
              </a:rPr>
              <a:t> signs help you locate firefighting equipment (e.g. </a:t>
            </a:r>
            <a:r>
              <a:rPr lang="en-AU" sz="1200" i="1" kern="1200" dirty="0" smtClean="0">
                <a:solidFill>
                  <a:schemeClr val="tx1"/>
                </a:solidFill>
                <a:effectLst/>
                <a:latin typeface="+mn-lt"/>
                <a:ea typeface="+mn-ea"/>
                <a:cs typeface="+mn-cs"/>
              </a:rPr>
              <a:t>Fire Extinguisher</a:t>
            </a:r>
            <a:r>
              <a:rPr lang="en-AU" sz="1200" kern="1200" dirty="0" smtClean="0">
                <a:solidFill>
                  <a:schemeClr val="tx1"/>
                </a:solidFill>
                <a:effectLst/>
                <a:latin typeface="+mn-lt"/>
                <a:ea typeface="+mn-ea"/>
                <a:cs typeface="+mn-cs"/>
              </a:rPr>
              <a:t>).</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064494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This topic is aligned to </a:t>
            </a:r>
            <a:r>
              <a:rPr lang="en-AU" sz="1200" i="1" kern="1200" dirty="0" smtClean="0">
                <a:solidFill>
                  <a:schemeClr val="tx1"/>
                </a:solidFill>
                <a:effectLst/>
                <a:latin typeface="+mn-lt"/>
                <a:ea typeface="+mn-ea"/>
                <a:cs typeface="+mn-cs"/>
              </a:rPr>
              <a:t>Element 2: Identify risks</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It also covers some foundation skills and knowledge/performance evidence components.</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Forest workers have an important role to play in identifying hazards and risks at forest worksites, and following safe work procedures to control the risks.</a:t>
            </a:r>
          </a:p>
        </p:txBody>
      </p:sp>
      <p:sp>
        <p:nvSpPr>
          <p:cNvPr id="4" name="Slide Number Placeholder 3"/>
          <p:cNvSpPr>
            <a:spLocks noGrp="1"/>
          </p:cNvSpPr>
          <p:nvPr>
            <p:ph type="sldNum" sz="quarter" idx="10"/>
          </p:nvPr>
        </p:nvSpPr>
        <p:spPr/>
        <p:txBody>
          <a:bodyPr/>
          <a:lstStyle/>
          <a:p>
            <a:fld id="{4AF87DC4-25AF-4C5F-B464-D8B0AD8C78D0}" type="slidenum">
              <a:rPr lang="en-AU" smtClean="0"/>
              <a:t>28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090579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Take </a:t>
            </a:r>
            <a:r>
              <a:rPr lang="en-AU" sz="1200" kern="1200" dirty="0" smtClean="0">
                <a:solidFill>
                  <a:schemeClr val="tx1"/>
                </a:solidFill>
                <a:effectLst/>
                <a:latin typeface="+mn-lt"/>
                <a:ea typeface="+mn-ea"/>
                <a:cs typeface="+mn-cs"/>
              </a:rPr>
              <a:t>forest workers </a:t>
            </a:r>
            <a:r>
              <a:rPr lang="en-AU" sz="1200" b="0" i="0" u="none" strike="noStrike" kern="1200" baseline="0" dirty="0" smtClean="0">
                <a:solidFill>
                  <a:schemeClr val="tx1"/>
                </a:solidFill>
                <a:latin typeface="+mn-lt"/>
                <a:ea typeface="+mn-ea"/>
                <a:cs typeface="+mn-cs"/>
              </a:rPr>
              <a:t>through the process of identifying WHS hazards.</a:t>
            </a:r>
          </a:p>
          <a:p>
            <a:endParaRPr lang="en-AU" sz="1200" b="0" i="0" u="none" strike="noStrike" kern="1200" baseline="0" dirty="0" smtClean="0">
              <a:solidFill>
                <a:schemeClr val="tx1"/>
              </a:solidFill>
              <a:latin typeface="+mn-lt"/>
              <a:ea typeface="+mn-ea"/>
              <a:cs typeface="+mn-cs"/>
            </a:endParaRPr>
          </a:p>
          <a:p>
            <a:r>
              <a:rPr lang="en-AU" dirty="0" smtClean="0"/>
              <a:t>Forest workers should always look out for hazards in their work area.</a:t>
            </a:r>
          </a:p>
          <a:p>
            <a:r>
              <a:rPr lang="en-AU" dirty="0" smtClean="0"/>
              <a:t>The site supervisor will point out all of the </a:t>
            </a:r>
            <a:r>
              <a:rPr lang="en-AU" i="1" dirty="0" smtClean="0"/>
              <a:t>existing</a:t>
            </a:r>
            <a:r>
              <a:rPr lang="en-AU" dirty="0" smtClean="0"/>
              <a:t> and </a:t>
            </a:r>
            <a:r>
              <a:rPr lang="en-AU" i="1" dirty="0" smtClean="0"/>
              <a:t>potential</a:t>
            </a:r>
            <a:r>
              <a:rPr lang="en-AU" dirty="0" smtClean="0"/>
              <a:t> hazards during the site induction.</a:t>
            </a:r>
          </a:p>
          <a:p>
            <a:r>
              <a:rPr lang="en-AU" dirty="0" smtClean="0"/>
              <a:t>However, some hazards may appear over time, and forest workers need to report these to their supervisor as soon as they notice them.</a:t>
            </a:r>
          </a:p>
          <a:p>
            <a:endParaRPr lang="en-AU" dirty="0" smtClean="0"/>
          </a:p>
          <a:p>
            <a:r>
              <a:rPr lang="en-AU" dirty="0" smtClean="0"/>
              <a:t>A list of common safety hazards (and the potential harm they can cause) has been provided below.</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Chemicals (skin damage, poisoning, lung disease, cancer)</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Equipment and machinery operation (injury caused by falling or flying objects)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Excessive noise (hearing loss)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Extreme weather (heat stress/hypothermia)</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Hazardous manual tasks (musculoskeletal disorders)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Hazardous trees (injury caused by falling limbs)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Power lines - overhead or underground (electrocution)</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Sloping, rough, uneven or unstable ground (injury caused by rollovers, slips, trips and falls)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Snakes, spiders and insects (toxic reaction, severe allergic reaction)</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Sunlight - ultraviolet radiation (sunburn, eye damage, sunspots, skin cancer)</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Unmaintained equipment and machinery (injury caused by chain shot)</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Workers who are fatigued (higher likelihood of workplace incidents)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Workers who are influenced by drugs or alcohol (higher likelihood of workplace incidents)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Workers who do not observe separation distances (higher likelihood of workplace incidents)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Workers who do not take safety seriously (higher likelihood of workplace incidents)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Working alone - isolation (declining health while waiting for help, if injured)</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29</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71477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smtClean="0">
                <a:effectLst/>
                <a:latin typeface="Calibri" panose="020F0502020204030204" pitchFamily="34" charset="0"/>
                <a:ea typeface="Calibri" panose="020F0502020204030204" pitchFamily="34" charset="0"/>
                <a:cs typeface="Times New Roman" panose="02020603050405020304" pitchFamily="18" charset="0"/>
              </a:rPr>
              <a:t>This topic is aligned to the </a:t>
            </a:r>
            <a:r>
              <a:rPr lang="en-AU" sz="1200" i="1" dirty="0" smtClean="0">
                <a:effectLst/>
                <a:latin typeface="Calibri" panose="020F0502020204030204" pitchFamily="34" charset="0"/>
                <a:ea typeface="Calibri" panose="020F0502020204030204" pitchFamily="34" charset="0"/>
                <a:cs typeface="Times New Roman" panose="02020603050405020304" pitchFamily="18" charset="0"/>
              </a:rPr>
              <a:t>knowledge evidence</a:t>
            </a:r>
            <a:r>
              <a:rPr lang="en-AU" sz="1200" dirty="0" smtClean="0">
                <a:effectLst/>
                <a:latin typeface="Calibri" panose="020F0502020204030204" pitchFamily="34" charset="0"/>
                <a:ea typeface="Calibri" panose="020F0502020204030204" pitchFamily="34" charset="0"/>
                <a:cs typeface="Times New Roman" panose="02020603050405020304" pitchFamily="18" charset="0"/>
              </a:rPr>
              <a:t> component of the unit </a:t>
            </a:r>
            <a:r>
              <a:rPr lang="en-AU" sz="1200" i="1" dirty="0" smtClean="0">
                <a:effectLst/>
                <a:latin typeface="Calibri" panose="020F0502020204030204" pitchFamily="34" charset="0"/>
                <a:ea typeface="Calibri" panose="020F0502020204030204" pitchFamily="34" charset="0"/>
                <a:cs typeface="Times New Roman" panose="02020603050405020304" pitchFamily="18" charset="0"/>
              </a:rPr>
              <a:t>FWPCOR2205 Follow WHS policies and procedures</a:t>
            </a:r>
            <a:r>
              <a:rPr lang="en-AU" sz="12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smtClean="0">
                <a:effectLst/>
                <a:latin typeface="Calibri" panose="020F0502020204030204" pitchFamily="34" charset="0"/>
                <a:ea typeface="Calibri" panose="020F0502020204030204" pitchFamily="34" charset="0"/>
                <a:cs typeface="Times New Roman" panose="02020603050405020304" pitchFamily="18" charset="0"/>
              </a:rPr>
              <a:t>It covers the key regulatory requirements that a worker needs to understand in order to work in Tasmania’s forests.</a:t>
            </a:r>
            <a:endParaRPr lang="en-AU" dirty="0" smtClean="0"/>
          </a:p>
        </p:txBody>
      </p:sp>
      <p:sp>
        <p:nvSpPr>
          <p:cNvPr id="4" name="Slide Number Placeholder 3"/>
          <p:cNvSpPr>
            <a:spLocks noGrp="1"/>
          </p:cNvSpPr>
          <p:nvPr>
            <p:ph type="sldNum" sz="quarter" idx="10"/>
          </p:nvPr>
        </p:nvSpPr>
        <p:spPr/>
        <p:txBody>
          <a:bodyPr/>
          <a:lstStyle/>
          <a:p>
            <a:fld id="{4AF87DC4-25AF-4C5F-B464-D8B0AD8C78D0}" type="slidenum">
              <a:rPr lang="en-AU" smtClean="0"/>
              <a:t>3</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6135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a:t>
            </a:r>
            <a:r>
              <a:rPr lang="en-AU" dirty="0" smtClean="0"/>
              <a:t>must always be aware of safety hazards when they are on-site.</a:t>
            </a:r>
          </a:p>
          <a:p>
            <a:r>
              <a:rPr lang="en-AU" dirty="0" smtClean="0"/>
              <a:t>Equipment and machinery</a:t>
            </a:r>
            <a:r>
              <a:rPr lang="en-AU" baseline="0" dirty="0" smtClean="0"/>
              <a:t> operation </a:t>
            </a:r>
            <a:r>
              <a:rPr lang="en-AU" dirty="0" smtClean="0"/>
              <a:t>never ceases to be a safety hazard.</a:t>
            </a:r>
          </a:p>
          <a:p>
            <a:r>
              <a:rPr lang="en-AU" dirty="0" smtClean="0"/>
              <a:t>The only way </a:t>
            </a:r>
            <a:r>
              <a:rPr lang="en-AU" sz="1200" kern="1200" dirty="0" smtClean="0">
                <a:solidFill>
                  <a:schemeClr val="tx1"/>
                </a:solidFill>
                <a:effectLst/>
                <a:latin typeface="+mn-lt"/>
                <a:ea typeface="+mn-ea"/>
                <a:cs typeface="+mn-cs"/>
              </a:rPr>
              <a:t>forest workers </a:t>
            </a:r>
            <a:r>
              <a:rPr lang="en-AU" dirty="0" smtClean="0"/>
              <a:t>can prevent injury from falling and flying objects </a:t>
            </a:r>
            <a:r>
              <a:rPr lang="en-AU" baseline="0" dirty="0" smtClean="0"/>
              <a:t>is by f</a:t>
            </a:r>
            <a:r>
              <a:rPr lang="en-AU" dirty="0" smtClean="0"/>
              <a:t>ollowing safe work procedures.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30</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6262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a:t>
            </a:r>
            <a:r>
              <a:rPr lang="en-AU" dirty="0" smtClean="0"/>
              <a:t>must always be aware of safety hazards when they are on-site.</a:t>
            </a:r>
          </a:p>
          <a:p>
            <a:r>
              <a:rPr lang="en-AU" dirty="0" smtClean="0"/>
              <a:t>Excessive noise never ceases to be a safety hazard.</a:t>
            </a:r>
          </a:p>
          <a:p>
            <a:r>
              <a:rPr lang="en-AU" dirty="0" smtClean="0"/>
              <a:t>The only way </a:t>
            </a:r>
            <a:r>
              <a:rPr lang="en-AU" sz="1200" kern="1200" dirty="0" smtClean="0">
                <a:solidFill>
                  <a:schemeClr val="tx1"/>
                </a:solidFill>
                <a:effectLst/>
                <a:latin typeface="+mn-lt"/>
                <a:ea typeface="+mn-ea"/>
                <a:cs typeface="+mn-cs"/>
              </a:rPr>
              <a:t>forest workers </a:t>
            </a:r>
            <a:r>
              <a:rPr lang="en-AU" dirty="0" smtClean="0"/>
              <a:t>can prevent hearing loss </a:t>
            </a:r>
            <a:r>
              <a:rPr lang="en-AU" baseline="0" dirty="0" smtClean="0"/>
              <a:t>is by f</a:t>
            </a:r>
            <a:r>
              <a:rPr lang="en-AU" dirty="0" smtClean="0"/>
              <a:t>ollowing safe work procedures.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87288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a:t>
            </a:r>
            <a:r>
              <a:rPr lang="en-AU" dirty="0" smtClean="0"/>
              <a:t>must always be aware of safety hazards when they are on-site.</a:t>
            </a:r>
          </a:p>
          <a:p>
            <a:r>
              <a:rPr lang="en-AU" baseline="0" dirty="0" smtClean="0"/>
              <a:t>Manual handling </a:t>
            </a:r>
            <a:r>
              <a:rPr lang="en-AU" dirty="0" smtClean="0"/>
              <a:t>never ceases to be a safety hazard.</a:t>
            </a:r>
          </a:p>
          <a:p>
            <a:r>
              <a:rPr lang="en-AU" dirty="0" smtClean="0"/>
              <a:t>The only way </a:t>
            </a:r>
            <a:r>
              <a:rPr lang="en-AU" sz="1200" kern="1200" dirty="0" smtClean="0">
                <a:solidFill>
                  <a:schemeClr val="tx1"/>
                </a:solidFill>
                <a:effectLst/>
                <a:latin typeface="+mn-lt"/>
                <a:ea typeface="+mn-ea"/>
                <a:cs typeface="+mn-cs"/>
              </a:rPr>
              <a:t>forest workers </a:t>
            </a:r>
            <a:r>
              <a:rPr lang="en-AU" dirty="0" smtClean="0"/>
              <a:t>can prevent musculoskeletal disorders </a:t>
            </a:r>
            <a:r>
              <a:rPr lang="en-AU" baseline="0" dirty="0" smtClean="0"/>
              <a:t>is by f</a:t>
            </a:r>
            <a:r>
              <a:rPr lang="en-AU" dirty="0" smtClean="0"/>
              <a:t>ollowing safe work procedures.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658873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a:t>
            </a:r>
            <a:r>
              <a:rPr lang="en-AU" dirty="0" smtClean="0"/>
              <a:t>must always be aware of safety hazards when they are on-site.</a:t>
            </a:r>
          </a:p>
          <a:p>
            <a:r>
              <a:rPr lang="en-AU" baseline="0" dirty="0" smtClean="0"/>
              <a:t>Hazardous trees </a:t>
            </a:r>
            <a:r>
              <a:rPr lang="en-AU" dirty="0" smtClean="0"/>
              <a:t>never cease to be a safety hazard.</a:t>
            </a:r>
          </a:p>
          <a:p>
            <a:r>
              <a:rPr lang="en-AU" dirty="0" smtClean="0"/>
              <a:t>The only way </a:t>
            </a:r>
            <a:r>
              <a:rPr lang="en-AU" sz="1200" kern="1200" dirty="0" smtClean="0">
                <a:solidFill>
                  <a:schemeClr val="tx1"/>
                </a:solidFill>
                <a:effectLst/>
                <a:latin typeface="+mn-lt"/>
                <a:ea typeface="+mn-ea"/>
                <a:cs typeface="+mn-cs"/>
              </a:rPr>
              <a:t>forest workers </a:t>
            </a:r>
            <a:r>
              <a:rPr lang="en-AU" dirty="0" smtClean="0"/>
              <a:t>can prevent injury from falling limbs </a:t>
            </a:r>
            <a:r>
              <a:rPr lang="en-AU" baseline="0" dirty="0" smtClean="0"/>
              <a:t>is by f</a:t>
            </a:r>
            <a:r>
              <a:rPr lang="en-AU" dirty="0" smtClean="0"/>
              <a:t>ollowing safe work procedures.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33</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63292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a:t>
            </a:r>
            <a:r>
              <a:rPr lang="en-AU" dirty="0" smtClean="0"/>
              <a:t>must always be aware of safety hazards when they are on-site.</a:t>
            </a:r>
          </a:p>
          <a:p>
            <a:r>
              <a:rPr lang="en-AU" baseline="0" dirty="0" smtClean="0"/>
              <a:t>Sunlight (UV radiation) </a:t>
            </a:r>
            <a:r>
              <a:rPr lang="en-AU" dirty="0" smtClean="0"/>
              <a:t>never ceases to be a safety hazard.</a:t>
            </a:r>
          </a:p>
          <a:p>
            <a:r>
              <a:rPr lang="en-AU" dirty="0" smtClean="0"/>
              <a:t>The only way </a:t>
            </a:r>
            <a:r>
              <a:rPr lang="en-AU" sz="1200" kern="1200" dirty="0" smtClean="0">
                <a:solidFill>
                  <a:schemeClr val="tx1"/>
                </a:solidFill>
                <a:effectLst/>
                <a:latin typeface="+mn-lt"/>
                <a:ea typeface="+mn-ea"/>
                <a:cs typeface="+mn-cs"/>
              </a:rPr>
              <a:t>forest workers </a:t>
            </a:r>
            <a:r>
              <a:rPr lang="en-AU" dirty="0" smtClean="0"/>
              <a:t>can prevent sunburn, eye damage, sunspots and skin cancer </a:t>
            </a:r>
            <a:r>
              <a:rPr lang="en-AU" baseline="0" dirty="0" smtClean="0"/>
              <a:t>is by f</a:t>
            </a:r>
            <a:r>
              <a:rPr lang="en-AU" dirty="0" smtClean="0"/>
              <a:t>ollowing safe work procedures.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23053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forest workers notice a safety hazard at a forest worksite, they’ll need to calculate the </a:t>
            </a:r>
            <a:r>
              <a:rPr lang="en-AU" i="1" dirty="0" smtClean="0"/>
              <a:t>likelihood</a:t>
            </a:r>
            <a:r>
              <a:rPr lang="en-AU" dirty="0" smtClean="0"/>
              <a:t> of it causing any harm, and the </a:t>
            </a:r>
            <a:r>
              <a:rPr lang="en-AU" i="1" dirty="0" smtClean="0"/>
              <a:t>consequence</a:t>
            </a:r>
            <a:r>
              <a:rPr lang="en-AU" dirty="0" smtClean="0"/>
              <a:t> of this happening.</a:t>
            </a:r>
          </a:p>
          <a:p>
            <a:r>
              <a:rPr lang="en-AU" dirty="0" smtClean="0"/>
              <a:t>A risk matrix is a useful tool to do this.</a:t>
            </a:r>
          </a:p>
          <a:p>
            <a:endParaRPr lang="en-AU" dirty="0" smtClean="0"/>
          </a:p>
          <a:p>
            <a:r>
              <a:rPr lang="en-AU" i="0" u="sng" dirty="0" smtClean="0"/>
              <a:t>Step 1: Identify the likelihood</a:t>
            </a:r>
          </a:p>
          <a:p>
            <a:r>
              <a:rPr lang="en-AU" dirty="0" smtClean="0"/>
              <a:t>What is the </a:t>
            </a:r>
            <a:r>
              <a:rPr lang="en-AU" i="0" dirty="0" smtClean="0"/>
              <a:t>likelihood</a:t>
            </a:r>
            <a:r>
              <a:rPr lang="en-AU" dirty="0" smtClean="0"/>
              <a:t> of the hazard causing harm? </a:t>
            </a:r>
            <a:r>
              <a:rPr lang="en-AU" i="1" dirty="0" smtClean="0"/>
              <a:t>Unlikely</a:t>
            </a:r>
            <a:r>
              <a:rPr lang="en-AU" dirty="0" smtClean="0"/>
              <a:t> or </a:t>
            </a:r>
            <a:r>
              <a:rPr lang="en-AU" i="1" dirty="0" smtClean="0"/>
              <a:t>Certain</a:t>
            </a:r>
          </a:p>
          <a:p>
            <a:endParaRPr lang="en-AU" dirty="0" smtClean="0"/>
          </a:p>
          <a:p>
            <a:r>
              <a:rPr lang="en-AU" i="0" u="sng" dirty="0" smtClean="0"/>
              <a:t>Step 2: Identify the consequence</a:t>
            </a:r>
          </a:p>
          <a:p>
            <a:r>
              <a:rPr lang="en-AU" dirty="0" smtClean="0"/>
              <a:t>What is the </a:t>
            </a:r>
            <a:r>
              <a:rPr lang="en-AU" i="1" dirty="0" smtClean="0"/>
              <a:t>consequence</a:t>
            </a:r>
            <a:r>
              <a:rPr lang="en-AU" dirty="0" smtClean="0"/>
              <a:t> this happening? </a:t>
            </a:r>
            <a:r>
              <a:rPr lang="en-AU" i="1" dirty="0" smtClean="0"/>
              <a:t>Minor</a:t>
            </a:r>
            <a:r>
              <a:rPr lang="en-AU" dirty="0" smtClean="0"/>
              <a:t> or </a:t>
            </a:r>
            <a:r>
              <a:rPr lang="en-AU" i="1" dirty="0" smtClean="0"/>
              <a:t>Serious</a:t>
            </a:r>
          </a:p>
          <a:p>
            <a:endParaRPr lang="en-AU" dirty="0" smtClean="0"/>
          </a:p>
          <a:p>
            <a:r>
              <a:rPr lang="en-AU" b="0" i="0" u="sng" dirty="0" smtClean="0"/>
              <a:t>Step 3. Determine the risk rating</a:t>
            </a:r>
          </a:p>
          <a:p>
            <a:r>
              <a:rPr lang="en-AU" dirty="0" smtClean="0"/>
              <a:t>Determine a </a:t>
            </a:r>
            <a:r>
              <a:rPr lang="en-AU" i="1" dirty="0" smtClean="0"/>
              <a:t>risk rating </a:t>
            </a:r>
            <a:r>
              <a:rPr lang="en-AU" dirty="0" smtClean="0"/>
              <a:t>for the hazard. </a:t>
            </a:r>
            <a:r>
              <a:rPr lang="en-AU" i="1" dirty="0" smtClean="0"/>
              <a:t>High (1)</a:t>
            </a:r>
            <a:r>
              <a:rPr lang="en-AU" dirty="0" smtClean="0"/>
              <a:t>, </a:t>
            </a:r>
            <a:r>
              <a:rPr lang="en-AU" i="1" dirty="0" smtClean="0"/>
              <a:t>Medium (2)</a:t>
            </a:r>
            <a:r>
              <a:rPr lang="en-AU" dirty="0" smtClean="0"/>
              <a:t> or </a:t>
            </a:r>
            <a:r>
              <a:rPr lang="en-AU" i="1" dirty="0" smtClean="0"/>
              <a:t>Low (3)</a:t>
            </a:r>
          </a:p>
        </p:txBody>
      </p:sp>
      <p:sp>
        <p:nvSpPr>
          <p:cNvPr id="4" name="Slide Number Placeholder 3"/>
          <p:cNvSpPr>
            <a:spLocks noGrp="1"/>
          </p:cNvSpPr>
          <p:nvPr>
            <p:ph type="sldNum" sz="quarter" idx="10"/>
          </p:nvPr>
        </p:nvSpPr>
        <p:spPr/>
        <p:txBody>
          <a:bodyPr/>
          <a:lstStyle/>
          <a:p>
            <a:fld id="{4AF87DC4-25AF-4C5F-B464-D8B0AD8C78D0}" type="slidenum">
              <a:rPr lang="en-AU" smtClean="0"/>
              <a:t>35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37826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smtClean="0"/>
              <a:t>Activity 1:</a:t>
            </a:r>
            <a:r>
              <a:rPr lang="en-AU" b="0" i="1" baseline="0" dirty="0" smtClean="0"/>
              <a:t> </a:t>
            </a:r>
            <a:r>
              <a:rPr lang="en-AU" b="0" i="1" dirty="0" smtClean="0"/>
              <a:t>Sunburn</a:t>
            </a:r>
          </a:p>
          <a:p>
            <a:r>
              <a:rPr lang="en-AU" dirty="0" smtClean="0"/>
              <a:t>The risk rating in this scenario would be </a:t>
            </a:r>
            <a:r>
              <a:rPr lang="en-AU" sz="1200" kern="1200" dirty="0" smtClean="0">
                <a:solidFill>
                  <a:schemeClr val="tx1"/>
                </a:solidFill>
                <a:effectLst/>
                <a:latin typeface="+mn-lt"/>
                <a:ea typeface="+mn-ea"/>
                <a:cs typeface="+mn-cs"/>
              </a:rPr>
              <a:t>high.</a:t>
            </a:r>
          </a:p>
          <a:p>
            <a:endParaRPr lang="en-AU" sz="1200" kern="1200" dirty="0" smtClean="0">
              <a:solidFill>
                <a:schemeClr val="tx1"/>
              </a:solidFill>
              <a:effectLst/>
              <a:latin typeface="+mn-lt"/>
              <a:ea typeface="+mn-ea"/>
              <a:cs typeface="+mn-cs"/>
            </a:endParaRPr>
          </a:p>
          <a:p>
            <a:r>
              <a:rPr lang="en-AU" dirty="0" smtClean="0"/>
              <a:t>With a high risk rating, forest workers must stop and fix the problem.</a:t>
            </a:r>
          </a:p>
          <a:p>
            <a:r>
              <a:rPr lang="en-AU" dirty="0" smtClean="0"/>
              <a:t>They must apply sunscreen, wear sunglasses, work in the shade (where possible) and rotate with other workers to reduce their exposure to the sun.</a:t>
            </a:r>
          </a:p>
          <a:p>
            <a:r>
              <a:rPr lang="en-AU" dirty="0" smtClean="0"/>
              <a:t>They should always share the risk calculations they make with their work mates and supervisor.</a:t>
            </a:r>
          </a:p>
          <a:p>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830655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smtClean="0"/>
              <a:t>Activity 2:</a:t>
            </a:r>
            <a:r>
              <a:rPr lang="en-AU" b="0" i="1" baseline="0" dirty="0" smtClean="0"/>
              <a:t> </a:t>
            </a:r>
            <a:r>
              <a:rPr lang="en-AU" b="0" i="1" dirty="0" smtClean="0"/>
              <a:t>Hearing loss</a:t>
            </a:r>
          </a:p>
          <a:p>
            <a:r>
              <a:rPr lang="en-AU" dirty="0" smtClean="0"/>
              <a:t>The risk rating in this scenario would be </a:t>
            </a:r>
            <a:r>
              <a:rPr lang="en-AU" sz="1200" kern="1200" dirty="0" smtClean="0">
                <a:solidFill>
                  <a:schemeClr val="tx1"/>
                </a:solidFill>
                <a:effectLst/>
                <a:latin typeface="+mn-lt"/>
                <a:ea typeface="+mn-ea"/>
                <a:cs typeface="+mn-cs"/>
              </a:rPr>
              <a:t>medium.</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960853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smtClean="0"/>
              <a:t>Activity 3:</a:t>
            </a:r>
            <a:r>
              <a:rPr lang="en-AU" b="0" i="1" baseline="0" dirty="0" smtClean="0"/>
              <a:t> </a:t>
            </a:r>
            <a:r>
              <a:rPr lang="en-AU" b="0" i="1" dirty="0" smtClean="0"/>
              <a:t>Severe allergic reaction</a:t>
            </a:r>
          </a:p>
          <a:p>
            <a:r>
              <a:rPr lang="en-AU" dirty="0" smtClean="0"/>
              <a:t>The risk rating in this scenario would be </a:t>
            </a:r>
            <a:r>
              <a:rPr lang="en-AU" sz="1200" kern="1200" dirty="0" smtClean="0">
                <a:solidFill>
                  <a:schemeClr val="tx1"/>
                </a:solidFill>
                <a:effectLst/>
                <a:latin typeface="+mn-lt"/>
                <a:ea typeface="+mn-ea"/>
                <a:cs typeface="+mn-cs"/>
              </a:rPr>
              <a:t>low.</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38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05073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0" i="1" kern="1200" dirty="0" smtClean="0">
                <a:solidFill>
                  <a:schemeClr val="tx1"/>
                </a:solidFill>
                <a:effectLst/>
                <a:latin typeface="+mn-lt"/>
                <a:ea typeface="+mn-ea"/>
                <a:cs typeface="+mn-cs"/>
              </a:rPr>
              <a:t>Activity 4 (Hazardous tree)</a:t>
            </a:r>
          </a:p>
          <a:p>
            <a:pPr lvl="0"/>
            <a:r>
              <a:rPr lang="en-AU" sz="1200" kern="1200" dirty="0" smtClean="0">
                <a:solidFill>
                  <a:schemeClr val="tx1"/>
                </a:solidFill>
                <a:effectLst/>
                <a:latin typeface="+mn-lt"/>
                <a:ea typeface="+mn-ea"/>
                <a:cs typeface="+mn-cs"/>
              </a:rPr>
              <a:t>Safety hazard: Hazardous tree</a:t>
            </a:r>
          </a:p>
          <a:p>
            <a:pPr lvl="0"/>
            <a:r>
              <a:rPr lang="en-AU" sz="1200" kern="1200" dirty="0" smtClean="0">
                <a:solidFill>
                  <a:schemeClr val="tx1"/>
                </a:solidFill>
                <a:effectLst/>
                <a:latin typeface="+mn-lt"/>
                <a:ea typeface="+mn-ea"/>
                <a:cs typeface="+mn-cs"/>
              </a:rPr>
              <a:t>Potential safety risk: Injury caused by falling limbs</a:t>
            </a:r>
          </a:p>
        </p:txBody>
      </p:sp>
      <p:sp>
        <p:nvSpPr>
          <p:cNvPr id="4" name="Slide Number Placeholder 3"/>
          <p:cNvSpPr>
            <a:spLocks noGrp="1"/>
          </p:cNvSpPr>
          <p:nvPr>
            <p:ph type="sldNum" sz="quarter" idx="10"/>
          </p:nvPr>
        </p:nvSpPr>
        <p:spPr/>
        <p:txBody>
          <a:bodyPr/>
          <a:lstStyle/>
          <a:p>
            <a:fld id="{4AF87DC4-25AF-4C5F-B464-D8B0AD8C78D0}" type="slidenum">
              <a:rPr lang="en-AU" smtClean="0"/>
              <a:t>39</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26704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Introduce the concept of building a positive safety culture.</a:t>
            </a:r>
          </a:p>
          <a:p>
            <a:r>
              <a:rPr lang="en-AU" dirty="0" smtClean="0"/>
              <a:t>For example,</a:t>
            </a:r>
            <a:r>
              <a:rPr lang="en-AU" baseline="0" dirty="0" smtClean="0"/>
              <a:t> b</a:t>
            </a:r>
            <a:r>
              <a:rPr lang="en-AU" dirty="0" smtClean="0"/>
              <a:t>y being part of a positive safety culture, you’ll get home safely at the end of each working day.</a:t>
            </a:r>
          </a:p>
        </p:txBody>
      </p:sp>
      <p:sp>
        <p:nvSpPr>
          <p:cNvPr id="4" name="Slide Number Placeholder 3"/>
          <p:cNvSpPr>
            <a:spLocks noGrp="1"/>
          </p:cNvSpPr>
          <p:nvPr>
            <p:ph type="sldNum" sz="quarter" idx="10"/>
          </p:nvPr>
        </p:nvSpPr>
        <p:spPr/>
        <p:txBody>
          <a:bodyPr/>
          <a:lstStyle/>
          <a:p>
            <a:fld id="{4AF87DC4-25AF-4C5F-B464-D8B0AD8C78D0}" type="slidenum">
              <a:rPr lang="en-AU" smtClean="0"/>
              <a:t>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048594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0" i="1" kern="1200" dirty="0" smtClean="0">
                <a:solidFill>
                  <a:schemeClr val="tx1"/>
                </a:solidFill>
                <a:effectLst/>
                <a:latin typeface="+mn-lt"/>
                <a:ea typeface="+mn-ea"/>
                <a:cs typeface="+mn-cs"/>
              </a:rPr>
              <a:t>Activity 5 (Hazardous tree)</a:t>
            </a:r>
          </a:p>
          <a:p>
            <a:pPr lvl="0"/>
            <a:r>
              <a:rPr lang="en-AU" sz="1200" kern="1200" dirty="0" smtClean="0">
                <a:solidFill>
                  <a:schemeClr val="tx1"/>
                </a:solidFill>
                <a:effectLst/>
                <a:latin typeface="+mn-lt"/>
                <a:ea typeface="+mn-ea"/>
                <a:cs typeface="+mn-cs"/>
              </a:rPr>
              <a:t>Safety hazard: Excessive noise</a:t>
            </a:r>
          </a:p>
          <a:p>
            <a:pPr lvl="0"/>
            <a:r>
              <a:rPr lang="en-AU" sz="1200" kern="1200" dirty="0" smtClean="0">
                <a:solidFill>
                  <a:schemeClr val="tx1"/>
                </a:solidFill>
                <a:effectLst/>
                <a:latin typeface="+mn-lt"/>
                <a:ea typeface="+mn-ea"/>
                <a:cs typeface="+mn-cs"/>
              </a:rPr>
              <a:t>Potential safety risk: Hearing loss</a:t>
            </a:r>
          </a:p>
        </p:txBody>
      </p:sp>
      <p:sp>
        <p:nvSpPr>
          <p:cNvPr id="4" name="Slide Number Placeholder 3"/>
          <p:cNvSpPr>
            <a:spLocks noGrp="1"/>
          </p:cNvSpPr>
          <p:nvPr>
            <p:ph type="sldNum" sz="quarter" idx="10"/>
          </p:nvPr>
        </p:nvSpPr>
        <p:spPr/>
        <p:txBody>
          <a:bodyPr/>
          <a:lstStyle/>
          <a:p>
            <a:fld id="{4AF87DC4-25AF-4C5F-B464-D8B0AD8C78D0}" type="slidenum">
              <a:rPr lang="en-AU" smtClean="0"/>
              <a:t>40</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899084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A </a:t>
            </a:r>
            <a:r>
              <a:rPr lang="en-AU" sz="1200" b="0" i="1" u="none" strike="noStrike" kern="1200" baseline="0" dirty="0" smtClean="0">
                <a:solidFill>
                  <a:schemeClr val="tx1"/>
                </a:solidFill>
                <a:latin typeface="+mn-lt"/>
                <a:ea typeface="+mn-ea"/>
                <a:cs typeface="+mn-cs"/>
              </a:rPr>
              <a:t>risk control </a:t>
            </a:r>
            <a:r>
              <a:rPr lang="en-AU" sz="1200" b="0" i="0" u="none" strike="noStrike" kern="1200" baseline="0" dirty="0" smtClean="0">
                <a:solidFill>
                  <a:schemeClr val="tx1"/>
                </a:solidFill>
                <a:latin typeface="+mn-lt"/>
                <a:ea typeface="+mn-ea"/>
                <a:cs typeface="+mn-cs"/>
              </a:rPr>
              <a:t>is an action taken to eliminate or minimise a risk.</a:t>
            </a:r>
          </a:p>
          <a:p>
            <a:r>
              <a:rPr lang="en-AU" sz="1200" b="0" i="0" u="none" strike="noStrike" kern="1200" baseline="0" dirty="0" smtClean="0">
                <a:solidFill>
                  <a:schemeClr val="tx1"/>
                </a:solidFill>
                <a:latin typeface="+mn-lt"/>
                <a:ea typeface="+mn-ea"/>
                <a:cs typeface="+mn-cs"/>
              </a:rPr>
              <a:t>The site supervisor will take forest workers through the risk controls they’ll need to be aware of during the site induction.</a:t>
            </a:r>
          </a:p>
          <a:p>
            <a:r>
              <a:rPr lang="en-AU" sz="1200" b="0" i="0" u="none" strike="noStrike" kern="1200" baseline="0" dirty="0" smtClean="0">
                <a:solidFill>
                  <a:schemeClr val="tx1"/>
                </a:solidFill>
                <a:latin typeface="+mn-lt"/>
                <a:ea typeface="+mn-ea"/>
                <a:cs typeface="+mn-cs"/>
              </a:rPr>
              <a:t>In addition to the advice provided in the FOS Plan, forest managers, landowners and contractors will have a safety management system in place, and this will include risk controls for common hazards.</a:t>
            </a:r>
          </a:p>
          <a:p>
            <a:r>
              <a:rPr lang="en-AU" sz="1200" b="0" i="0" u="none" strike="noStrike" kern="1200" baseline="0" dirty="0" smtClean="0">
                <a:solidFill>
                  <a:schemeClr val="tx1"/>
                </a:solidFill>
                <a:latin typeface="+mn-lt"/>
                <a:ea typeface="+mn-ea"/>
                <a:cs typeface="+mn-cs"/>
              </a:rPr>
              <a:t>There are different approaches to controlling risks in the forest industry, so forest workers must</a:t>
            </a:r>
            <a:r>
              <a:rPr lang="en-AU" sz="1200" b="1" i="0"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be aware of the procedures that apply at a specific site.</a:t>
            </a:r>
          </a:p>
          <a:p>
            <a:r>
              <a:rPr lang="en-AU" sz="1200" b="0" i="0" u="none" strike="noStrike" kern="1200" baseline="0" dirty="0" smtClean="0">
                <a:solidFill>
                  <a:schemeClr val="tx1"/>
                </a:solidFill>
                <a:latin typeface="+mn-lt"/>
                <a:ea typeface="+mn-ea"/>
                <a:cs typeface="+mn-cs"/>
              </a:rPr>
              <a:t>If they’re unsure about a risk control, they should check with their supervisor before</a:t>
            </a:r>
            <a:r>
              <a:rPr lang="en-AU" sz="1200" b="1" i="0" u="none" strike="noStrike" kern="1200" baseline="0" dirty="0" smtClean="0">
                <a:solidFill>
                  <a:schemeClr val="tx1"/>
                </a:solidFill>
                <a:latin typeface="+mn-lt"/>
                <a:ea typeface="+mn-ea"/>
                <a:cs typeface="+mn-cs"/>
              </a:rPr>
              <a:t> </a:t>
            </a:r>
            <a:r>
              <a:rPr lang="en-AU" sz="1200" b="0" i="0" u="none" strike="noStrike" kern="1200" baseline="0" dirty="0" smtClean="0">
                <a:solidFill>
                  <a:schemeClr val="tx1"/>
                </a:solidFill>
                <a:latin typeface="+mn-lt"/>
                <a:ea typeface="+mn-ea"/>
                <a:cs typeface="+mn-cs"/>
              </a:rPr>
              <a:t>they start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Risk controls are in place to keep forest workers safe, so they must follow them.</a:t>
            </a:r>
          </a:p>
        </p:txBody>
      </p:sp>
      <p:sp>
        <p:nvSpPr>
          <p:cNvPr id="4" name="Slide Number Placeholder 3"/>
          <p:cNvSpPr>
            <a:spLocks noGrp="1"/>
          </p:cNvSpPr>
          <p:nvPr>
            <p:ph type="sldNum" sz="quarter" idx="10"/>
          </p:nvPr>
        </p:nvSpPr>
        <p:spPr/>
        <p:txBody>
          <a:bodyPr/>
          <a:lstStyle/>
          <a:p>
            <a:fld id="{4AF87DC4-25AF-4C5F-B464-D8B0AD8C78D0}" type="slidenum">
              <a:rPr lang="en-AU" smtClean="0"/>
              <a:t>41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509645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Getting in and out of machinery is a common hazard for forest workers, because it can lead to musculoskeletal disorders (such as muscle strain) if the correct procedure is not followed.</a:t>
            </a:r>
          </a:p>
          <a:p>
            <a:r>
              <a:rPr lang="en-AU" sz="1200" b="0" i="0" u="none" strike="noStrike" kern="1200" baseline="0" dirty="0" smtClean="0">
                <a:solidFill>
                  <a:schemeClr val="tx1"/>
                </a:solidFill>
                <a:latin typeface="+mn-lt"/>
                <a:ea typeface="+mn-ea"/>
                <a:cs typeface="+mn-cs"/>
              </a:rPr>
              <a:t>However, by following the correct procedure – </a:t>
            </a:r>
            <a:r>
              <a:rPr lang="en-AU" sz="1200" b="0" i="1" u="none" strike="noStrike" kern="1200" baseline="0" dirty="0" smtClean="0">
                <a:solidFill>
                  <a:schemeClr val="tx1"/>
                </a:solidFill>
                <a:latin typeface="+mn-lt"/>
                <a:ea typeface="+mn-ea"/>
                <a:cs typeface="+mn-cs"/>
              </a:rPr>
              <a:t>use three points of contact when entering or exiting a machine </a:t>
            </a:r>
            <a:r>
              <a:rPr lang="en-AU" sz="1200" b="0" i="0" u="none" strike="noStrike" kern="1200" baseline="0" dirty="0" smtClean="0">
                <a:solidFill>
                  <a:schemeClr val="tx1"/>
                </a:solidFill>
                <a:latin typeface="+mn-lt"/>
                <a:ea typeface="+mn-ea"/>
                <a:cs typeface="+mn-cs"/>
              </a:rPr>
              <a:t>– forest workers can minimise the risk of muscle strain.</a:t>
            </a:r>
          </a:p>
        </p:txBody>
      </p:sp>
      <p:sp>
        <p:nvSpPr>
          <p:cNvPr id="4" name="Slide Number Placeholder 3"/>
          <p:cNvSpPr>
            <a:spLocks noGrp="1"/>
          </p:cNvSpPr>
          <p:nvPr>
            <p:ph type="sldNum" sz="quarter" idx="10"/>
          </p:nvPr>
        </p:nvSpPr>
        <p:spPr/>
        <p:txBody>
          <a:bodyPr/>
          <a:lstStyle/>
          <a:p>
            <a:fld id="{4AF87DC4-25AF-4C5F-B464-D8B0AD8C78D0}" type="slidenum">
              <a:rPr lang="en-AU" smtClean="0"/>
              <a:t>42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72264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43</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635312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smtClean="0"/>
              <a:t>New hazards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FOS Plans list the </a:t>
            </a:r>
            <a:r>
              <a:rPr lang="en-AU" i="1" dirty="0" smtClean="0"/>
              <a:t>known</a:t>
            </a:r>
            <a:r>
              <a:rPr lang="en-AU" dirty="0" smtClean="0"/>
              <a:t> and </a:t>
            </a:r>
            <a:r>
              <a:rPr lang="en-AU" i="1" dirty="0" smtClean="0"/>
              <a:t>likely</a:t>
            </a:r>
            <a:r>
              <a:rPr lang="en-AU" dirty="0" smtClean="0"/>
              <a:t> hazards at a forest worksite.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If any new hazards are identified, they must be added to the FOS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For example, a forest worker may discover an old mine shaft at a worksite that is covered with forest debris and hidden from sight.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This would pose a major safety risk to machine operators and ground workers, so the forest worker</a:t>
            </a:r>
            <a:r>
              <a:rPr lang="en-AU" baseline="0" dirty="0" smtClean="0"/>
              <a:t> who discovered the hazard </a:t>
            </a:r>
            <a:r>
              <a:rPr lang="en-AU" dirty="0" smtClean="0"/>
              <a:t>would need to report it to their supervisor immediately.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Depending on the reporting protocols in place at the worksite, the supervisor would then: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add the new hazard to the FOS Plan;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contact the forest manager/landowner and ask them to add the new hazard to the FOS Plan.</a:t>
            </a:r>
          </a:p>
        </p:txBody>
      </p:sp>
      <p:sp>
        <p:nvSpPr>
          <p:cNvPr id="4" name="Slide Number Placeholder 3"/>
          <p:cNvSpPr>
            <a:spLocks noGrp="1"/>
          </p:cNvSpPr>
          <p:nvPr>
            <p:ph type="sldNum" sz="quarter" idx="10"/>
          </p:nvPr>
        </p:nvSpPr>
        <p:spPr/>
        <p:txBody>
          <a:bodyPr/>
          <a:lstStyle/>
          <a:p>
            <a:fld id="{4AF87DC4-25AF-4C5F-B464-D8B0AD8C78D0}" type="slidenum">
              <a:rPr lang="en-AU" smtClean="0"/>
              <a:t>44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829031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forest workers witness a safety incident, they’ll need to complete an incident report.</a:t>
            </a:r>
          </a:p>
          <a:p>
            <a:r>
              <a:rPr lang="en-AU" dirty="0" smtClean="0"/>
              <a:t>Some contractors use a mobile phone app to do this, while others use a hard-copy form.</a:t>
            </a:r>
          </a:p>
          <a:p>
            <a:r>
              <a:rPr lang="en-AU" dirty="0" smtClean="0"/>
              <a:t>The site supervisor will explain the procedure for reporting incidents during the site induction.</a:t>
            </a:r>
          </a:p>
        </p:txBody>
      </p:sp>
      <p:sp>
        <p:nvSpPr>
          <p:cNvPr id="4" name="Slide Number Placeholder 3"/>
          <p:cNvSpPr>
            <a:spLocks noGrp="1"/>
          </p:cNvSpPr>
          <p:nvPr>
            <p:ph type="sldNum" sz="quarter" idx="10"/>
          </p:nvPr>
        </p:nvSpPr>
        <p:spPr/>
        <p:txBody>
          <a:bodyPr/>
          <a:lstStyle/>
          <a:p>
            <a:fld id="{4AF87DC4-25AF-4C5F-B464-D8B0AD8C78D0}" type="slidenum">
              <a:rPr lang="en-AU" smtClean="0"/>
              <a:t>45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916588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Notifiable incidents</a:t>
            </a:r>
          </a:p>
          <a:p>
            <a:r>
              <a:rPr lang="en-AU" dirty="0" smtClean="0"/>
              <a:t>If the following incidents occur at a forest worksite, they must be reported to WorkSafe Tasmania:</a:t>
            </a:r>
          </a:p>
          <a:p>
            <a:pPr marL="171450" indent="-171450">
              <a:buFont typeface="Arial" panose="020B0604020202020204" pitchFamily="34" charset="0"/>
              <a:buChar char="•"/>
            </a:pPr>
            <a:r>
              <a:rPr lang="en-AU" dirty="0" smtClean="0"/>
              <a:t>Someone dies.</a:t>
            </a:r>
          </a:p>
          <a:p>
            <a:pPr marL="171450" indent="-171450">
              <a:buFont typeface="Arial" panose="020B0604020202020204" pitchFamily="34" charset="0"/>
              <a:buChar char="•"/>
            </a:pPr>
            <a:r>
              <a:rPr lang="en-AU" dirty="0" smtClean="0"/>
              <a:t>Someone suffers a serious injury or illness.</a:t>
            </a:r>
          </a:p>
          <a:p>
            <a:pPr marL="171450" indent="-171450">
              <a:buFont typeface="Arial" panose="020B0604020202020204" pitchFamily="34" charset="0"/>
              <a:buChar char="•"/>
            </a:pPr>
            <a:r>
              <a:rPr lang="en-AU" dirty="0" smtClean="0"/>
              <a:t>There is a dangerous incident.</a:t>
            </a:r>
          </a:p>
          <a:p>
            <a:endParaRPr lang="en-AU" dirty="0" smtClean="0"/>
          </a:p>
          <a:p>
            <a:r>
              <a:rPr lang="en-AU" dirty="0" smtClean="0"/>
              <a:t>Depending on the reporting protocols in place at the worksite, your supervisor will contact the forest manager, landowner or contractor, who in turn will contact WorkSafe Tasmania.</a:t>
            </a:r>
          </a:p>
          <a:p>
            <a:r>
              <a:rPr lang="en-AU" dirty="0" smtClean="0"/>
              <a:t>An online form must also be completed within 48 hours of the incident.</a:t>
            </a:r>
          </a:p>
          <a:p>
            <a:r>
              <a:rPr lang="en-AU" dirty="0" smtClean="0"/>
              <a:t>If you saw the incident, you’ll need to complete an incident report.</a:t>
            </a:r>
          </a:p>
          <a:p>
            <a:r>
              <a:rPr lang="en-AU" dirty="0" smtClean="0"/>
              <a:t>Some forest workers use a mobile phone app to do this, while others use a hard-copy form.</a:t>
            </a:r>
          </a:p>
          <a:p>
            <a:r>
              <a:rPr lang="en-AU" dirty="0" smtClean="0"/>
              <a:t>Your supervisor will explain the procedure for reporting incidents during the site induction.</a:t>
            </a:r>
          </a:p>
        </p:txBody>
      </p:sp>
      <p:sp>
        <p:nvSpPr>
          <p:cNvPr id="4" name="Slide Number Placeholder 3"/>
          <p:cNvSpPr>
            <a:spLocks noGrp="1"/>
          </p:cNvSpPr>
          <p:nvPr>
            <p:ph type="sldNum" sz="quarter" idx="10"/>
          </p:nvPr>
        </p:nvSpPr>
        <p:spPr/>
        <p:txBody>
          <a:bodyPr/>
          <a:lstStyle/>
          <a:p>
            <a:fld id="{4AF87DC4-25AF-4C5F-B464-D8B0AD8C78D0}" type="slidenum">
              <a:rPr lang="en-AU" smtClean="0"/>
              <a:t>46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026966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topic is aligned to </a:t>
            </a:r>
            <a:r>
              <a:rPr lang="en-AU" sz="1200" i="1" kern="1200" dirty="0" smtClean="0">
                <a:solidFill>
                  <a:schemeClr val="tx1"/>
                </a:solidFill>
                <a:effectLst/>
                <a:latin typeface="+mn-lt"/>
                <a:ea typeface="+mn-ea"/>
                <a:cs typeface="+mn-cs"/>
              </a:rPr>
              <a:t>Element 3: Follow emergency procedures</a:t>
            </a:r>
            <a:r>
              <a:rPr lang="en-AU"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It also covers some foundation skills and knowledge/performance evidence components.</a:t>
            </a:r>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Forest workers have an important role to play in practicing and following emergency procedures.</a:t>
            </a:r>
          </a:p>
        </p:txBody>
      </p:sp>
      <p:sp>
        <p:nvSpPr>
          <p:cNvPr id="4" name="Slide Number Placeholder 3"/>
          <p:cNvSpPr>
            <a:spLocks noGrp="1"/>
          </p:cNvSpPr>
          <p:nvPr>
            <p:ph type="sldNum" sz="quarter" idx="10"/>
          </p:nvPr>
        </p:nvSpPr>
        <p:spPr/>
        <p:txBody>
          <a:bodyPr/>
          <a:lstStyle/>
          <a:p>
            <a:fld id="{4AF87DC4-25AF-4C5F-B464-D8B0AD8C78D0}" type="slidenum">
              <a:rPr lang="en-AU" smtClean="0"/>
              <a:t>47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1270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Chemical spills, coupe invasions, injured workers and unplanned fires are the types of emergencies that can occur at forest worksites.</a:t>
            </a:r>
          </a:p>
          <a:p>
            <a:r>
              <a:rPr lang="en-AU" sz="1200" kern="1200" dirty="0" smtClean="0">
                <a:solidFill>
                  <a:schemeClr val="tx1"/>
                </a:solidFill>
                <a:effectLst/>
                <a:latin typeface="+mn-lt"/>
                <a:ea typeface="+mn-ea"/>
                <a:cs typeface="+mn-cs"/>
              </a:rPr>
              <a:t>If forest workers witness an emergency, they </a:t>
            </a:r>
            <a:r>
              <a:rPr lang="en-AU" sz="1200" b="0" kern="1200" dirty="0" smtClean="0">
                <a:solidFill>
                  <a:schemeClr val="tx1"/>
                </a:solidFill>
                <a:effectLst/>
                <a:latin typeface="+mn-lt"/>
                <a:ea typeface="+mn-ea"/>
                <a:cs typeface="+mn-cs"/>
              </a:rPr>
              <a:t>must</a:t>
            </a:r>
            <a:r>
              <a:rPr lang="en-AU" sz="1200" kern="1200" dirty="0" smtClean="0">
                <a:solidFill>
                  <a:schemeClr val="tx1"/>
                </a:solidFill>
                <a:effectLst/>
                <a:latin typeface="+mn-lt"/>
                <a:ea typeface="+mn-ea"/>
                <a:cs typeface="+mn-cs"/>
              </a:rPr>
              <a:t> notify their supervisor immediately, and they will need to use a reliable communication device to do so (such as a mobile phone or UHF radio).</a:t>
            </a:r>
          </a:p>
          <a:p>
            <a:r>
              <a:rPr lang="en-AU" sz="1200" kern="1200" dirty="0" smtClean="0">
                <a:solidFill>
                  <a:schemeClr val="tx1"/>
                </a:solidFill>
                <a:effectLst/>
                <a:latin typeface="+mn-lt"/>
                <a:ea typeface="+mn-ea"/>
                <a:cs typeface="+mn-cs"/>
              </a:rPr>
              <a:t>If someone is injured, they’ll also need to notify the worksite first aider.</a:t>
            </a:r>
          </a:p>
          <a:p>
            <a:r>
              <a:rPr lang="en-AU" sz="1200" kern="1200" dirty="0" smtClean="0">
                <a:solidFill>
                  <a:schemeClr val="tx1"/>
                </a:solidFill>
                <a:effectLst/>
                <a:latin typeface="+mn-lt"/>
                <a:ea typeface="+mn-ea"/>
                <a:cs typeface="+mn-cs"/>
              </a:rPr>
              <a:t>If they need to contact the ambulance, fire or police services, encourage them to use the following emergency numbers: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000 (from any fixed, mobile or pay phone)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112 (from most mobile phones).</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If the emergency is a </a:t>
            </a:r>
            <a:r>
              <a:rPr lang="en-AU" sz="1200" i="1" kern="1200" dirty="0" smtClean="0">
                <a:solidFill>
                  <a:schemeClr val="tx1"/>
                </a:solidFill>
                <a:effectLst/>
                <a:latin typeface="+mn-lt"/>
                <a:ea typeface="+mn-ea"/>
                <a:cs typeface="+mn-cs"/>
              </a:rPr>
              <a:t>notifiable incident</a:t>
            </a:r>
            <a:r>
              <a:rPr lang="en-AU" sz="1200" kern="1200" dirty="0" smtClean="0">
                <a:solidFill>
                  <a:schemeClr val="tx1"/>
                </a:solidFill>
                <a:effectLst/>
                <a:latin typeface="+mn-lt"/>
                <a:ea typeface="+mn-ea"/>
                <a:cs typeface="+mn-cs"/>
              </a:rPr>
              <a:t>, WorkSafe Tasmania must be informed on 1300 366 322.</a:t>
            </a:r>
            <a:endParaRPr lang="en-AU" dirty="0" smtClean="0"/>
          </a:p>
        </p:txBody>
      </p:sp>
      <p:sp>
        <p:nvSpPr>
          <p:cNvPr id="4" name="Slide Number Placeholder 3"/>
          <p:cNvSpPr>
            <a:spLocks noGrp="1"/>
          </p:cNvSpPr>
          <p:nvPr>
            <p:ph type="sldNum" sz="quarter" idx="10"/>
          </p:nvPr>
        </p:nvSpPr>
        <p:spPr/>
        <p:txBody>
          <a:bodyPr/>
          <a:lstStyle/>
          <a:p>
            <a:fld id="{4AF87DC4-25AF-4C5F-B464-D8B0AD8C78D0}" type="slidenum">
              <a:rPr lang="en-AU" smtClean="0"/>
              <a:t>48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522058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Chemical spills, coupe invasions, injured workers and unplanned fires are the types of emergencies that can occur at forest worksites.</a:t>
            </a:r>
          </a:p>
          <a:p>
            <a:r>
              <a:rPr lang="en-AU" sz="1200" kern="1200" dirty="0" smtClean="0">
                <a:solidFill>
                  <a:schemeClr val="tx1"/>
                </a:solidFill>
                <a:effectLst/>
                <a:latin typeface="+mn-lt"/>
                <a:ea typeface="+mn-ea"/>
                <a:cs typeface="+mn-cs"/>
              </a:rPr>
              <a:t>If forest workers witness an emergency, they </a:t>
            </a:r>
            <a:r>
              <a:rPr lang="en-AU" sz="1200" b="0" kern="1200" dirty="0" smtClean="0">
                <a:solidFill>
                  <a:schemeClr val="tx1"/>
                </a:solidFill>
                <a:effectLst/>
                <a:latin typeface="+mn-lt"/>
                <a:ea typeface="+mn-ea"/>
                <a:cs typeface="+mn-cs"/>
              </a:rPr>
              <a:t>must</a:t>
            </a:r>
            <a:r>
              <a:rPr lang="en-AU" sz="1200" kern="1200" dirty="0" smtClean="0">
                <a:solidFill>
                  <a:schemeClr val="tx1"/>
                </a:solidFill>
                <a:effectLst/>
                <a:latin typeface="+mn-lt"/>
                <a:ea typeface="+mn-ea"/>
                <a:cs typeface="+mn-cs"/>
              </a:rPr>
              <a:t> notify their supervisor immediately, and they will need to use a reliable communication device to do so (such as a mobile phone or UHF radio).</a:t>
            </a:r>
          </a:p>
          <a:p>
            <a:r>
              <a:rPr lang="en-AU" sz="1200" kern="1200" dirty="0" smtClean="0">
                <a:solidFill>
                  <a:schemeClr val="tx1"/>
                </a:solidFill>
                <a:effectLst/>
                <a:latin typeface="+mn-lt"/>
                <a:ea typeface="+mn-ea"/>
                <a:cs typeface="+mn-cs"/>
              </a:rPr>
              <a:t>If someone is injured, they’ll also need to notify the worksite first aider.</a:t>
            </a:r>
          </a:p>
          <a:p>
            <a:r>
              <a:rPr lang="en-AU" sz="1200" kern="1200" dirty="0" smtClean="0">
                <a:solidFill>
                  <a:schemeClr val="tx1"/>
                </a:solidFill>
                <a:effectLst/>
                <a:latin typeface="+mn-lt"/>
                <a:ea typeface="+mn-ea"/>
                <a:cs typeface="+mn-cs"/>
              </a:rPr>
              <a:t>If they need to contact the ambulance, fire or police services, encourage them to use the following emergency numbers: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000 (from any fixed, mobile or pay phone)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112 (from most mobile phones).</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If the emergency is a </a:t>
            </a:r>
            <a:r>
              <a:rPr lang="en-AU" sz="1200" i="1" kern="1200" dirty="0" smtClean="0">
                <a:solidFill>
                  <a:schemeClr val="tx1"/>
                </a:solidFill>
                <a:effectLst/>
                <a:latin typeface="+mn-lt"/>
                <a:ea typeface="+mn-ea"/>
                <a:cs typeface="+mn-cs"/>
              </a:rPr>
              <a:t>notifiable incident</a:t>
            </a:r>
            <a:r>
              <a:rPr lang="en-AU" sz="1200" kern="1200" dirty="0" smtClean="0">
                <a:solidFill>
                  <a:schemeClr val="tx1"/>
                </a:solidFill>
                <a:effectLst/>
                <a:latin typeface="+mn-lt"/>
                <a:ea typeface="+mn-ea"/>
                <a:cs typeface="+mn-cs"/>
              </a:rPr>
              <a:t>, WorkSafe Tasmania must be informed on 1300 366 322.</a:t>
            </a:r>
            <a:endParaRPr lang="en-AU" dirty="0" smtClean="0"/>
          </a:p>
        </p:txBody>
      </p:sp>
      <p:sp>
        <p:nvSpPr>
          <p:cNvPr id="4" name="Slide Number Placeholder 3"/>
          <p:cNvSpPr>
            <a:spLocks noGrp="1"/>
          </p:cNvSpPr>
          <p:nvPr>
            <p:ph type="sldNum" sz="quarter" idx="10"/>
          </p:nvPr>
        </p:nvSpPr>
        <p:spPr/>
        <p:txBody>
          <a:bodyPr/>
          <a:lstStyle/>
          <a:p>
            <a:fld id="{4AF87DC4-25AF-4C5F-B464-D8B0AD8C78D0}" type="slidenum">
              <a:rPr lang="en-AU" smtClean="0"/>
              <a:t>49</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98071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Forest workers need to understand how safety is regulated in Tasmania’s</a:t>
            </a:r>
            <a:r>
              <a:rPr lang="en-AU" sz="1200" kern="1200" baseline="0" dirty="0" smtClean="0">
                <a:solidFill>
                  <a:schemeClr val="tx1"/>
                </a:solidFill>
                <a:effectLst/>
                <a:latin typeface="+mn-lt"/>
                <a:ea typeface="+mn-ea"/>
                <a:cs typeface="+mn-cs"/>
              </a:rPr>
              <a:t> forests</a:t>
            </a:r>
            <a:r>
              <a:rPr lang="en-AU" sz="1200" kern="1200" dirty="0" smtClean="0">
                <a:solidFill>
                  <a:schemeClr val="tx1"/>
                </a:solidFill>
                <a:effectLst/>
                <a:latin typeface="+mn-lt"/>
                <a:ea typeface="+mn-ea"/>
                <a:cs typeface="+mn-cs"/>
              </a:rPr>
              <a:t>, and they also need to understand their role as a duty holder under the WHS Act.</a:t>
            </a:r>
          </a:p>
          <a:p>
            <a:r>
              <a:rPr lang="en-AU" sz="1200" kern="1200" dirty="0" smtClean="0">
                <a:solidFill>
                  <a:schemeClr val="tx1"/>
                </a:solidFill>
                <a:effectLst/>
                <a:latin typeface="+mn-lt"/>
                <a:ea typeface="+mn-ea"/>
                <a:cs typeface="+mn-cs"/>
              </a:rPr>
              <a:t>However, they do not need to understand the legislation and code of practice in intricate detail.</a:t>
            </a:r>
          </a:p>
          <a:p>
            <a:r>
              <a:rPr lang="en-AU" sz="1200" kern="1200" dirty="0" smtClean="0">
                <a:solidFill>
                  <a:schemeClr val="tx1"/>
                </a:solidFill>
                <a:effectLst/>
                <a:latin typeface="+mn-lt"/>
                <a:ea typeface="+mn-ea"/>
                <a:cs typeface="+mn-cs"/>
              </a:rPr>
              <a:t>Try not to commit too much time to this during the introductory session of a training program.</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regulation is complex, and there are only a few key features that forest workers need to be aware of.</a:t>
            </a:r>
          </a:p>
          <a:p>
            <a:r>
              <a:rPr lang="en-AU" sz="1200" kern="1200" dirty="0" smtClean="0">
                <a:solidFill>
                  <a:schemeClr val="tx1"/>
                </a:solidFill>
                <a:effectLst/>
                <a:latin typeface="+mn-lt"/>
                <a:ea typeface="+mn-ea"/>
                <a:cs typeface="+mn-cs"/>
              </a:rPr>
              <a:t>Use the next six slides</a:t>
            </a:r>
            <a:r>
              <a:rPr lang="en-AU" sz="1200" kern="1200" baseline="0" dirty="0" smtClean="0">
                <a:solidFill>
                  <a:schemeClr val="tx1"/>
                </a:solidFill>
                <a:effectLst/>
                <a:latin typeface="+mn-lt"/>
                <a:ea typeface="+mn-ea"/>
                <a:cs typeface="+mn-cs"/>
              </a:rPr>
              <a:t> to introduce the following:</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legislation – </a:t>
            </a:r>
            <a:r>
              <a:rPr lang="en-AU" sz="1200" b="0" i="1" u="none" strike="noStrike" kern="1200" baseline="0" dirty="0" smtClean="0">
                <a:solidFill>
                  <a:schemeClr val="tx1"/>
                </a:solidFill>
                <a:effectLst/>
                <a:latin typeface="+mn-lt"/>
                <a:ea typeface="+mn-ea"/>
                <a:cs typeface="+mn-cs"/>
              </a:rPr>
              <a:t>W</a:t>
            </a:r>
            <a:r>
              <a:rPr lang="en-AU" sz="1200" b="0" i="1" u="none" strike="noStrike" kern="1200" baseline="0" dirty="0" smtClean="0">
                <a:solidFill>
                  <a:schemeClr val="tx1"/>
                </a:solidFill>
                <a:latin typeface="+mn-lt"/>
                <a:ea typeface="+mn-ea"/>
                <a:cs typeface="+mn-cs"/>
              </a:rPr>
              <a:t>ork Health and Safety Act 2012</a:t>
            </a:r>
            <a:endParaRPr lang="en-AU"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Code – Forest Safety Code (Tasmania)</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regulator – WorkSafe Tasmania</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PCBUs – Persons conducting a business or undertaking</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plans – Forest Operations Safety (FOS) Plans</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The workers – the people attending this training session!</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516933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Forest worksites must have emergency plans which contain the following information:</a:t>
            </a:r>
          </a:p>
          <a:p>
            <a:pPr marL="171450" lvl="0" indent="-171450">
              <a:buFont typeface="Arial" panose="020B0604020202020204" pitchFamily="34" charset="0"/>
              <a:buChar char="•"/>
            </a:pPr>
            <a:r>
              <a:rPr lang="en-AU" dirty="0" smtClean="0"/>
              <a:t>emergency meeting points (EMPs)</a:t>
            </a:r>
          </a:p>
          <a:p>
            <a:pPr marL="171450" lvl="0" indent="-171450">
              <a:buFont typeface="Arial" panose="020B0604020202020204" pitchFamily="34" charset="0"/>
              <a:buChar char="•"/>
            </a:pPr>
            <a:r>
              <a:rPr lang="en-AU" dirty="0" smtClean="0"/>
              <a:t>emergency phone contacts</a:t>
            </a:r>
          </a:p>
          <a:p>
            <a:pPr marL="171450" lvl="0" indent="-171450">
              <a:buFont typeface="Arial" panose="020B0604020202020204" pitchFamily="34" charset="0"/>
              <a:buChar char="•"/>
            </a:pPr>
            <a:r>
              <a:rPr lang="en-AU" dirty="0" smtClean="0"/>
              <a:t>emergency communication protocols (including the UHF radio channel for emergency use)</a:t>
            </a:r>
          </a:p>
          <a:p>
            <a:pPr marL="171450" lvl="0" indent="-171450">
              <a:buFont typeface="Arial" panose="020B0604020202020204" pitchFamily="34" charset="0"/>
              <a:buChar char="•"/>
            </a:pPr>
            <a:r>
              <a:rPr lang="en-AU" dirty="0" smtClean="0"/>
              <a:t>emergency procedures (including what to do in an emergency if you are working alone)</a:t>
            </a:r>
          </a:p>
          <a:p>
            <a:pPr marL="171450" lvl="0" indent="-171450">
              <a:buFont typeface="Arial" panose="020B0604020202020204" pitchFamily="34" charset="0"/>
              <a:buChar char="•"/>
            </a:pPr>
            <a:r>
              <a:rPr lang="en-AU" dirty="0" smtClean="0"/>
              <a:t>evacuation procedures.</a:t>
            </a:r>
          </a:p>
          <a:p>
            <a:endParaRPr lang="en-AU" dirty="0" smtClean="0"/>
          </a:p>
          <a:p>
            <a:r>
              <a:rPr lang="en-AU" dirty="0" smtClean="0"/>
              <a:t>This information may be included in the FOS Plan, or it may be detailed in separate documents.</a:t>
            </a:r>
          </a:p>
          <a:p>
            <a:r>
              <a:rPr lang="en-AU" dirty="0" smtClean="0"/>
              <a:t>The site supervisor will take forest workers through the emergency plans during the site induction.</a:t>
            </a:r>
          </a:p>
          <a:p>
            <a:r>
              <a:rPr lang="en-AU" dirty="0" smtClean="0"/>
              <a:t>Forest workers must know where the EMPs are, and they must be familiar with the evacuation procedure.</a:t>
            </a:r>
          </a:p>
        </p:txBody>
      </p:sp>
      <p:sp>
        <p:nvSpPr>
          <p:cNvPr id="4" name="Slide Number Placeholder 3"/>
          <p:cNvSpPr>
            <a:spLocks noGrp="1"/>
          </p:cNvSpPr>
          <p:nvPr>
            <p:ph type="sldNum" sz="quarter" idx="10"/>
          </p:nvPr>
        </p:nvSpPr>
        <p:spPr/>
        <p:txBody>
          <a:bodyPr/>
          <a:lstStyle/>
          <a:p>
            <a:fld id="{4AF87DC4-25AF-4C5F-B464-D8B0AD8C78D0}" type="slidenum">
              <a:rPr lang="en-AU" smtClean="0"/>
              <a:t>50</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27977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Unplanned fire</a:t>
            </a:r>
          </a:p>
          <a:p>
            <a:r>
              <a:rPr lang="en-AU" dirty="0" smtClean="0"/>
              <a:t>The following is a sample emergency plan for an unplanned fire at a logging coupe:</a:t>
            </a:r>
          </a:p>
          <a:p>
            <a:pPr marL="171450" indent="-171450">
              <a:buFont typeface="Arial" panose="020B0604020202020204" pitchFamily="34" charset="0"/>
              <a:buChar char="•"/>
            </a:pPr>
            <a:r>
              <a:rPr lang="en-AU" dirty="0" smtClean="0"/>
              <a:t>Notify supervisor and crew.</a:t>
            </a:r>
          </a:p>
          <a:p>
            <a:pPr marL="171450" indent="-171450">
              <a:buFont typeface="Arial" panose="020B0604020202020204" pitchFamily="34" charset="0"/>
              <a:buChar char="•"/>
            </a:pPr>
            <a:r>
              <a:rPr lang="en-AU" dirty="0" smtClean="0"/>
              <a:t>Assess risk of current fire behaviour.</a:t>
            </a:r>
          </a:p>
          <a:p>
            <a:pPr marL="171450" indent="-171450">
              <a:buFont typeface="Arial" panose="020B0604020202020204" pitchFamily="34" charset="0"/>
              <a:buChar char="•"/>
            </a:pPr>
            <a:r>
              <a:rPr lang="en-AU" dirty="0" smtClean="0"/>
              <a:t>Assess risk of expected fire behaviour.</a:t>
            </a:r>
          </a:p>
          <a:p>
            <a:pPr marL="171450" indent="-171450">
              <a:buFont typeface="Arial" panose="020B0604020202020204" pitchFamily="34" charset="0"/>
              <a:buChar char="•"/>
            </a:pPr>
            <a:r>
              <a:rPr lang="en-AU" dirty="0" smtClean="0"/>
              <a:t>Notify fire service.</a:t>
            </a:r>
          </a:p>
          <a:p>
            <a:pPr marL="171450" indent="-171450">
              <a:buFont typeface="Arial" panose="020B0604020202020204" pitchFamily="34" charset="0"/>
              <a:buChar char="•"/>
            </a:pPr>
            <a:r>
              <a:rPr lang="en-AU" dirty="0" smtClean="0"/>
              <a:t>Notify forest manager/landowner.</a:t>
            </a:r>
          </a:p>
          <a:p>
            <a:pPr marL="171450" indent="-171450">
              <a:buFont typeface="Arial" panose="020B0604020202020204" pitchFamily="34" charset="0"/>
              <a:buChar char="•"/>
            </a:pPr>
            <a:r>
              <a:rPr lang="en-AU" dirty="0" smtClean="0"/>
              <a:t>Confirm EMPs, safe zones and escape routes.</a:t>
            </a:r>
          </a:p>
          <a:p>
            <a:pPr marL="171450" indent="-171450">
              <a:buFont typeface="Arial" panose="020B0604020202020204" pitchFamily="34" charset="0"/>
              <a:buChar char="•"/>
            </a:pPr>
            <a:r>
              <a:rPr lang="en-AU" dirty="0" smtClean="0"/>
              <a:t>If fire is not controllable with on-site equipment and crew capacity, initiate evacuation plan.</a:t>
            </a:r>
          </a:p>
          <a:p>
            <a:pPr marL="171450" indent="-171450">
              <a:buFont typeface="Arial" panose="020B0604020202020204" pitchFamily="34" charset="0"/>
              <a:buChar char="•"/>
            </a:pPr>
            <a:r>
              <a:rPr lang="en-AU" dirty="0" smtClean="0"/>
              <a:t>If fire is controllable with on-site equipment and crew capacity, initiate fire plan.</a:t>
            </a:r>
          </a:p>
          <a:p>
            <a:pPr marL="171450" indent="-171450">
              <a:buFont typeface="Arial" panose="020B0604020202020204" pitchFamily="34" charset="0"/>
              <a:buChar char="•"/>
            </a:pPr>
            <a:r>
              <a:rPr lang="en-AU" dirty="0" smtClean="0"/>
              <a:t>Put on firefighting PPE.</a:t>
            </a:r>
          </a:p>
          <a:p>
            <a:pPr marL="171450" indent="-171450">
              <a:buFont typeface="Arial" panose="020B0604020202020204" pitchFamily="34" charset="0"/>
              <a:buChar char="•"/>
            </a:pPr>
            <a:r>
              <a:rPr lang="en-AU" dirty="0" smtClean="0"/>
              <a:t>Use firefighting equipment to control fire.</a:t>
            </a:r>
          </a:p>
        </p:txBody>
      </p:sp>
      <p:sp>
        <p:nvSpPr>
          <p:cNvPr id="4" name="Slide Number Placeholder 3"/>
          <p:cNvSpPr>
            <a:spLocks noGrp="1"/>
          </p:cNvSpPr>
          <p:nvPr>
            <p:ph type="sldNum" sz="quarter" idx="10"/>
          </p:nvPr>
        </p:nvSpPr>
        <p:spPr/>
        <p:txBody>
          <a:bodyPr/>
          <a:lstStyle/>
          <a:p>
            <a:fld id="{4AF87DC4-25AF-4C5F-B464-D8B0AD8C78D0}" type="slidenum">
              <a:rPr lang="en-AU" smtClean="0"/>
              <a:t>51</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53516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Emergency and evacuation procedures must be tested and practiced regularly.</a:t>
            </a:r>
          </a:p>
          <a:p>
            <a:r>
              <a:rPr lang="en-AU" dirty="0" smtClean="0"/>
              <a:t>This involves:</a:t>
            </a:r>
          </a:p>
          <a:p>
            <a:pPr marL="171450" indent="-171450">
              <a:buFont typeface="Arial" panose="020B0604020202020204" pitchFamily="34" charset="0"/>
              <a:buChar char="•"/>
            </a:pPr>
            <a:r>
              <a:rPr lang="en-AU" dirty="0" smtClean="0"/>
              <a:t>testing communication across the worksite</a:t>
            </a:r>
          </a:p>
          <a:p>
            <a:pPr marL="171450" indent="-171450">
              <a:buFont typeface="Arial" panose="020B0604020202020204" pitchFamily="34" charset="0"/>
              <a:buChar char="•"/>
            </a:pPr>
            <a:r>
              <a:rPr lang="en-AU" dirty="0" smtClean="0"/>
              <a:t>testing communication to external contacts</a:t>
            </a:r>
          </a:p>
          <a:p>
            <a:pPr marL="171450" indent="-171450">
              <a:buFont typeface="Arial" panose="020B0604020202020204" pitchFamily="34" charset="0"/>
              <a:buChar char="•"/>
            </a:pPr>
            <a:r>
              <a:rPr lang="en-AU" dirty="0" smtClean="0"/>
              <a:t>checking/updating emergency contact details (and ensuring these are accessible at multiple known locations across the worksite)</a:t>
            </a:r>
          </a:p>
          <a:p>
            <a:pPr marL="171450" indent="-171450">
              <a:buFont typeface="Arial" panose="020B0604020202020204" pitchFamily="34" charset="0"/>
              <a:buChar char="•"/>
            </a:pPr>
            <a:r>
              <a:rPr lang="en-AU" dirty="0" smtClean="0"/>
              <a:t>discussing and reviewing emergency plans at toolbox meetings</a:t>
            </a:r>
          </a:p>
          <a:p>
            <a:pPr marL="171450" indent="-171450">
              <a:buFont typeface="Arial" panose="020B0604020202020204" pitchFamily="34" charset="0"/>
              <a:buChar char="•"/>
            </a:pPr>
            <a:r>
              <a:rPr lang="en-AU" dirty="0" smtClean="0"/>
              <a:t>maintaining on-site emergency equipment</a:t>
            </a:r>
          </a:p>
          <a:p>
            <a:pPr marL="171450" indent="-171450">
              <a:buFont typeface="Arial" panose="020B0604020202020204" pitchFamily="34" charset="0"/>
              <a:buChar char="•"/>
            </a:pPr>
            <a:r>
              <a:rPr lang="en-AU" dirty="0" smtClean="0"/>
              <a:t>confirming the EMPs with on-site workers</a:t>
            </a:r>
          </a:p>
          <a:p>
            <a:pPr marL="171450" indent="-171450">
              <a:buFont typeface="Arial" panose="020B0604020202020204" pitchFamily="34" charset="0"/>
              <a:buChar char="•"/>
            </a:pPr>
            <a:r>
              <a:rPr lang="en-AU" dirty="0" smtClean="0"/>
              <a:t>confirming the EMPs with emergency services</a:t>
            </a:r>
          </a:p>
          <a:p>
            <a:pPr marL="171450" indent="-171450">
              <a:buFont typeface="Arial" panose="020B0604020202020204" pitchFamily="34" charset="0"/>
              <a:buChar char="•"/>
            </a:pPr>
            <a:r>
              <a:rPr lang="en-AU" dirty="0" smtClean="0"/>
              <a:t>checking appropriate transport is available for an evacuation</a:t>
            </a:r>
          </a:p>
          <a:p>
            <a:pPr marL="171450" indent="-171450">
              <a:buFont typeface="Arial" panose="020B0604020202020204" pitchFamily="34" charset="0"/>
              <a:buChar char="•"/>
            </a:pPr>
            <a:r>
              <a:rPr lang="en-AU" dirty="0" smtClean="0"/>
              <a:t>practicing an evacuation – regularly!</a:t>
            </a:r>
          </a:p>
          <a:p>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52</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603343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Emergency and evacuation procedures are always discussed at toolbox meetings, and forest workers may raise an issue that requires a procedure to be altered.</a:t>
            </a:r>
          </a:p>
          <a:p>
            <a:pPr lvl="0"/>
            <a:r>
              <a:rPr lang="en-AU" sz="1200" kern="1200" dirty="0" smtClean="0">
                <a:solidFill>
                  <a:schemeClr val="tx1"/>
                </a:solidFill>
                <a:effectLst/>
                <a:latin typeface="+mn-lt"/>
                <a:ea typeface="+mn-ea"/>
                <a:cs typeface="+mn-cs"/>
              </a:rPr>
              <a:t>For example, there may a better escape route than the one identified in the evacuation procedure.</a:t>
            </a:r>
          </a:p>
          <a:p>
            <a:pPr lvl="0"/>
            <a:r>
              <a:rPr lang="en-AU" sz="1200" kern="1200" dirty="0" smtClean="0">
                <a:solidFill>
                  <a:schemeClr val="tx1"/>
                </a:solidFill>
                <a:effectLst/>
                <a:latin typeface="+mn-lt"/>
                <a:ea typeface="+mn-ea"/>
                <a:cs typeface="+mn-cs"/>
              </a:rPr>
              <a:t>Procedural changes like this need to be recorded, and they also need to be reported to everyone on-site.</a:t>
            </a:r>
          </a:p>
          <a:p>
            <a:pPr lvl="0"/>
            <a:r>
              <a:rPr lang="en-AU" sz="1200" kern="1200" dirty="0" smtClean="0">
                <a:solidFill>
                  <a:schemeClr val="tx1"/>
                </a:solidFill>
                <a:effectLst/>
                <a:latin typeface="+mn-lt"/>
                <a:ea typeface="+mn-ea"/>
                <a:cs typeface="+mn-cs"/>
              </a:rPr>
              <a:t>The site supervisor (or safety officer) will update the procedure in the safety management system, and they’ll also make sure everyone understands the change.</a:t>
            </a:r>
          </a:p>
          <a:p>
            <a:pPr lvl="0"/>
            <a:r>
              <a:rPr lang="en-AU" sz="1200" kern="1200" dirty="0" smtClean="0">
                <a:solidFill>
                  <a:schemeClr val="tx1"/>
                </a:solidFill>
                <a:effectLst/>
                <a:latin typeface="+mn-lt"/>
                <a:ea typeface="+mn-ea"/>
                <a:cs typeface="+mn-cs"/>
              </a:rPr>
              <a:t>When forest workers raise safety issues at toolbox meetings, they are making the worksite safer for themselves and their work mates.</a:t>
            </a:r>
          </a:p>
        </p:txBody>
      </p:sp>
      <p:sp>
        <p:nvSpPr>
          <p:cNvPr id="4" name="Slide Number Placeholder 3"/>
          <p:cNvSpPr>
            <a:spLocks noGrp="1"/>
          </p:cNvSpPr>
          <p:nvPr>
            <p:ph type="sldNum" sz="quarter" idx="10"/>
          </p:nvPr>
        </p:nvSpPr>
        <p:spPr/>
        <p:txBody>
          <a:bodyPr/>
          <a:lstStyle/>
          <a:p>
            <a:fld id="{4AF87DC4-25AF-4C5F-B464-D8B0AD8C78D0}" type="slidenum">
              <a:rPr lang="en-AU" smtClean="0"/>
              <a:t>53</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4077627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54</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912244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 number of learning and assessment materials have been developed to reinforce and validate the structured training you provide to forest workers.</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55</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572924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smtClean="0"/>
              <a:t>Health and safety checklist</a:t>
            </a:r>
          </a:p>
          <a:p>
            <a:pPr marL="0" indent="0">
              <a:buFont typeface="Arial" panose="020B0604020202020204" pitchFamily="34" charset="0"/>
              <a:buNone/>
            </a:pPr>
            <a:r>
              <a:rPr lang="en-AU" dirty="0" smtClean="0"/>
              <a:t>This has been provided at Appendix B of the Facilitator Guide.</a:t>
            </a:r>
          </a:p>
          <a:p>
            <a:pPr marL="0" indent="0">
              <a:buFont typeface="Arial" panose="020B0604020202020204" pitchFamily="34" charset="0"/>
              <a:buNone/>
            </a:pPr>
            <a:r>
              <a:rPr lang="en-AU" dirty="0" smtClean="0"/>
              <a:t>Ask forest workers to complete the checklist at the end of the training session.</a:t>
            </a:r>
          </a:p>
          <a:p>
            <a:pPr marL="0" indent="0">
              <a:buFont typeface="Arial" panose="020B0604020202020204" pitchFamily="34" charset="0"/>
              <a:buNone/>
            </a:pPr>
            <a:r>
              <a:rPr lang="en-AU" dirty="0" smtClean="0"/>
              <a:t>It will only take a minute or so, and it will provide them with a useful summary of the topics they’ve covered.</a:t>
            </a:r>
          </a:p>
          <a:p>
            <a:pPr marL="0" indent="0">
              <a:buFont typeface="Arial" panose="020B0604020202020204" pitchFamily="34" charset="0"/>
              <a:buNone/>
            </a:pPr>
            <a:r>
              <a:rPr lang="en-AU" dirty="0" smtClean="0"/>
              <a:t>You will need to print the checklist prior to the training, and you will need to ensure each forest worker has a copy.</a:t>
            </a:r>
          </a:p>
          <a:p>
            <a:pPr marL="0" indent="0">
              <a:buFont typeface="Arial" panose="020B0604020202020204" pitchFamily="34" charset="0"/>
              <a:buNone/>
            </a:pPr>
            <a:r>
              <a:rPr lang="en-AU" sz="1200" kern="1200" dirty="0" smtClean="0">
                <a:solidFill>
                  <a:schemeClr val="tx1"/>
                </a:solidFill>
                <a:effectLst/>
                <a:latin typeface="+mn-lt"/>
                <a:ea typeface="+mn-ea"/>
                <a:cs typeface="+mn-cs"/>
              </a:rPr>
              <a:t>This is not an assessment process – it’s simply a tool to reinforce learning.</a:t>
            </a:r>
            <a:endParaRPr lang="en-AU" dirty="0" smtClean="0"/>
          </a:p>
          <a:p>
            <a:endParaRPr lang="en-AU" dirty="0" smtClean="0"/>
          </a:p>
          <a:p>
            <a:r>
              <a:rPr lang="en-AU" b="0" i="1" dirty="0" smtClean="0"/>
              <a:t>Self-paced</a:t>
            </a:r>
            <a:r>
              <a:rPr lang="en-AU" b="0" i="1" baseline="0" dirty="0" smtClean="0"/>
              <a:t> learning materials</a:t>
            </a:r>
          </a:p>
          <a:p>
            <a:r>
              <a:rPr lang="en-AU" dirty="0" smtClean="0"/>
              <a:t>Hand out copies of the following materials to each forest worker at the end of the training:</a:t>
            </a:r>
          </a:p>
          <a:p>
            <a:pPr marL="171450" indent="-171450">
              <a:buFont typeface="Arial" panose="020B0604020202020204" pitchFamily="34" charset="0"/>
              <a:buChar char="•"/>
            </a:pPr>
            <a:r>
              <a:rPr lang="en-AU" dirty="0" smtClean="0"/>
              <a:t>Forest Safety for Contractors – Learner Guide</a:t>
            </a:r>
          </a:p>
          <a:p>
            <a:pPr marL="171450" indent="-171450">
              <a:buFont typeface="Arial" panose="020B0604020202020204" pitchFamily="34" charset="0"/>
              <a:buChar char="•"/>
            </a:pPr>
            <a:r>
              <a:rPr lang="en-AU" dirty="0" smtClean="0"/>
              <a:t>Forest Safety for Contractors – Learner Questionnaire.</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These have been designed as self-paced learning materials, and they aim to reinforce the knowledge and skills attained through structured training.</a:t>
            </a:r>
          </a:p>
          <a:p>
            <a:pPr marL="0" indent="0">
              <a:buFont typeface="Arial" panose="020B0604020202020204" pitchFamily="34" charset="0"/>
              <a:buNone/>
            </a:pPr>
            <a:r>
              <a:rPr lang="en-AU" sz="1200" kern="1200" dirty="0" smtClean="0">
                <a:solidFill>
                  <a:schemeClr val="tx1"/>
                </a:solidFill>
                <a:effectLst/>
                <a:latin typeface="+mn-lt"/>
                <a:ea typeface="+mn-ea"/>
                <a:cs typeface="+mn-cs"/>
              </a:rPr>
              <a:t>Encourage everyone to work through the materials in their own time, especially the learner questionnaire (which includes all answers at the back).</a:t>
            </a:r>
          </a:p>
          <a:p>
            <a:pPr marL="0" indent="0">
              <a:buFont typeface="Arial" panose="020B0604020202020204" pitchFamily="34" charset="0"/>
              <a:buNone/>
            </a:pPr>
            <a:r>
              <a:rPr lang="en-AU" sz="1200" kern="1200" dirty="0" smtClean="0">
                <a:solidFill>
                  <a:schemeClr val="tx1"/>
                </a:solidFill>
                <a:effectLst/>
                <a:latin typeface="+mn-lt"/>
                <a:ea typeface="+mn-ea"/>
                <a:cs typeface="+mn-cs"/>
              </a:rPr>
              <a:t>Once again, this is not a formal assessment process – it’s simply a tool to reinforce learning.</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b="0" i="1" kern="1200" dirty="0" smtClean="0">
                <a:solidFill>
                  <a:schemeClr val="tx1"/>
                </a:solidFill>
                <a:effectLst/>
                <a:latin typeface="+mn-lt"/>
                <a:ea typeface="+mn-ea"/>
                <a:cs typeface="+mn-cs"/>
              </a:rPr>
              <a:t>Assessment tool</a:t>
            </a:r>
          </a:p>
          <a:p>
            <a:pPr marL="0" indent="0">
              <a:buFont typeface="Arial" panose="020B0604020202020204" pitchFamily="34" charset="0"/>
              <a:buNone/>
            </a:pPr>
            <a:r>
              <a:rPr lang="en-AU" dirty="0" smtClean="0"/>
              <a:t>If you intend to assess forest workers at the end of the training, an assessment tool is provided in the Forest Safety for Contractors – Assessor Guide.</a:t>
            </a:r>
          </a:p>
        </p:txBody>
      </p:sp>
      <p:sp>
        <p:nvSpPr>
          <p:cNvPr id="4" name="Slide Number Placeholder 3"/>
          <p:cNvSpPr>
            <a:spLocks noGrp="1"/>
          </p:cNvSpPr>
          <p:nvPr>
            <p:ph type="sldNum" sz="quarter" idx="10"/>
          </p:nvPr>
        </p:nvSpPr>
        <p:spPr/>
        <p:txBody>
          <a:bodyPr/>
          <a:lstStyle/>
          <a:p>
            <a:fld id="{4AF87DC4-25AF-4C5F-B464-D8B0AD8C78D0}" type="slidenum">
              <a:rPr lang="en-AU" smtClean="0"/>
              <a:t>56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8645659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a:t>
            </a:r>
            <a:r>
              <a:rPr lang="en-AU" baseline="0" dirty="0" smtClean="0"/>
              <a:t> forest workers know that the materials used in this training session were developed in close collaboration with the Tasmanian forest industry.</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57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298392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Forest safety… it’s up to you</a:t>
            </a:r>
            <a:endParaRPr lang="en-AU" dirty="0"/>
          </a:p>
        </p:txBody>
      </p:sp>
      <p:sp>
        <p:nvSpPr>
          <p:cNvPr id="4" name="Slide Number Placeholder 3"/>
          <p:cNvSpPr>
            <a:spLocks noGrp="1"/>
          </p:cNvSpPr>
          <p:nvPr>
            <p:ph type="sldNum" sz="quarter" idx="10"/>
          </p:nvPr>
        </p:nvSpPr>
        <p:spPr/>
        <p:txBody>
          <a:bodyPr/>
          <a:lstStyle/>
          <a:p>
            <a:fld id="{4AF87DC4-25AF-4C5F-B464-D8B0AD8C78D0}" type="slidenum">
              <a:rPr lang="en-AU" smtClean="0"/>
              <a:t>58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02247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u="none" dirty="0" smtClean="0"/>
              <a:t>What is the law around safety at a worksite?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Known as the WHS Act.</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6</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336961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u="none" dirty="0" smtClean="0"/>
              <a:t>What is the law around safety at a worksite?</a:t>
            </a:r>
          </a:p>
          <a:p>
            <a:endParaRPr lang="en-AU" sz="1200" b="0" i="0" u="none" strike="noStrike" kern="1200" baseline="0" dirty="0" smtClean="0">
              <a:solidFill>
                <a:schemeClr val="tx1"/>
              </a:solidFill>
              <a:latin typeface="+mn-lt"/>
              <a:ea typeface="+mn-ea"/>
              <a:cs typeface="+mn-cs"/>
            </a:endParaRPr>
          </a:p>
          <a:p>
            <a:r>
              <a:rPr lang="en-AU" dirty="0" smtClean="0"/>
              <a:t>Known as the Code.</a:t>
            </a:r>
          </a:p>
          <a:p>
            <a:endParaRPr lang="en-AU" dirty="0" smtClean="0"/>
          </a:p>
          <a:p>
            <a:r>
              <a:rPr lang="en-AU" dirty="0" smtClean="0"/>
              <a:t>Key aspects of the Code (for forest workers):</a:t>
            </a:r>
          </a:p>
          <a:p>
            <a:pPr marL="228600" lvl="0" indent="-228600">
              <a:buFont typeface="+mj-lt"/>
              <a:buAutoNum type="arabicPeriod"/>
            </a:pPr>
            <a:r>
              <a:rPr lang="en-AU" dirty="0" smtClean="0"/>
              <a:t>Make sure you’ve been trained to do your job.</a:t>
            </a:r>
          </a:p>
          <a:p>
            <a:pPr marL="228600" lvl="0" indent="-228600">
              <a:buFont typeface="+mj-lt"/>
              <a:buAutoNum type="arabicPeriod"/>
            </a:pPr>
            <a:r>
              <a:rPr lang="en-AU" dirty="0" smtClean="0"/>
              <a:t>Make sure you’ve been inducted to the site.</a:t>
            </a:r>
          </a:p>
          <a:p>
            <a:pPr marL="228600" lvl="0" indent="-228600">
              <a:buFont typeface="+mj-lt"/>
              <a:buAutoNum type="arabicPeriod"/>
            </a:pPr>
            <a:r>
              <a:rPr lang="en-AU" dirty="0" smtClean="0"/>
              <a:t>Check the site-specific WHS procedures.</a:t>
            </a:r>
          </a:p>
          <a:p>
            <a:pPr marL="228600" lvl="0" indent="-228600">
              <a:buFont typeface="+mj-lt"/>
              <a:buAutoNum type="arabicPeriod"/>
            </a:pPr>
            <a:r>
              <a:rPr lang="en-AU" dirty="0" smtClean="0"/>
              <a:t>Check the FOS Plan.</a:t>
            </a:r>
          </a:p>
          <a:p>
            <a:pPr marL="228600" lvl="0" indent="-228600">
              <a:buFont typeface="+mj-lt"/>
              <a:buAutoNum type="arabicPeriod"/>
            </a:pPr>
            <a:r>
              <a:rPr lang="en-AU" dirty="0" smtClean="0"/>
              <a:t>Check your PPE.</a:t>
            </a:r>
          </a:p>
          <a:p>
            <a:pPr marL="228600" lvl="0" indent="-228600">
              <a:buFont typeface="+mj-lt"/>
              <a:buAutoNum type="arabicPeriod"/>
            </a:pPr>
            <a:r>
              <a:rPr lang="en-AU" dirty="0" smtClean="0"/>
              <a:t>Check your tools.</a:t>
            </a:r>
          </a:p>
          <a:p>
            <a:pPr marL="228600" lvl="0" indent="-228600">
              <a:buFont typeface="+mj-lt"/>
              <a:buAutoNum type="arabicPeriod"/>
            </a:pPr>
            <a:r>
              <a:rPr lang="en-AU" dirty="0" smtClean="0"/>
              <a:t>Check the evacuation procedure.</a:t>
            </a:r>
          </a:p>
          <a:p>
            <a:pPr marL="228600" lvl="0" indent="-228600">
              <a:buFont typeface="+mj-lt"/>
              <a:buAutoNum type="arabicPeriod"/>
            </a:pPr>
            <a:r>
              <a:rPr lang="en-AU" dirty="0" smtClean="0"/>
              <a:t>Keep an eye out for safety signs.</a:t>
            </a:r>
          </a:p>
          <a:p>
            <a:pPr marL="228600" lvl="0" indent="-228600">
              <a:buFont typeface="+mj-lt"/>
              <a:buAutoNum type="arabicPeriod"/>
            </a:pPr>
            <a:r>
              <a:rPr lang="en-AU" dirty="0" smtClean="0"/>
              <a:t>Report all accidents, incidents and near misses.</a:t>
            </a:r>
          </a:p>
          <a:p>
            <a:pPr marL="0" lvl="0" indent="0">
              <a:buFont typeface="Arial" panose="020B0604020202020204" pitchFamily="34" charset="0"/>
              <a:buNone/>
            </a:pPr>
            <a:endParaRPr lang="en-AU" dirty="0" smtClean="0"/>
          </a:p>
          <a:p>
            <a:r>
              <a:rPr lang="en-AU" b="0" i="1" dirty="0" smtClean="0"/>
              <a:t>Activity: Forest Safety Code (Tasmania) 2020 Review Update</a:t>
            </a:r>
          </a:p>
          <a:p>
            <a:r>
              <a:rPr lang="en-AU" sz="1200" kern="1200" dirty="0" smtClean="0">
                <a:solidFill>
                  <a:schemeClr val="tx1"/>
                </a:solidFill>
                <a:effectLst/>
                <a:latin typeface="+mn-lt"/>
                <a:ea typeface="+mn-ea"/>
                <a:cs typeface="+mn-cs"/>
              </a:rPr>
              <a:t>You may find that some forest workers will only be participating in training to get a quick update on the changes that have been made in the recent review of the </a:t>
            </a:r>
            <a:r>
              <a:rPr lang="en-AU" sz="1200" i="1" kern="1200" dirty="0" smtClean="0">
                <a:solidFill>
                  <a:schemeClr val="tx1"/>
                </a:solidFill>
                <a:effectLst/>
                <a:latin typeface="+mn-lt"/>
                <a:ea typeface="+mn-ea"/>
                <a:cs typeface="+mn-cs"/>
              </a:rPr>
              <a:t>Forest Safety Code (Tasmania)</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While a precis of the major changes is warranted, try not to spend too much time on these revisions during a training session.</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Whenever you discuss the </a:t>
            </a:r>
            <a:r>
              <a:rPr lang="en-AU" sz="1200" i="0" kern="1200" dirty="0" smtClean="0">
                <a:solidFill>
                  <a:schemeClr val="tx1"/>
                </a:solidFill>
                <a:effectLst/>
                <a:latin typeface="+mn-lt"/>
                <a:ea typeface="+mn-ea"/>
                <a:cs typeface="+mn-cs"/>
              </a:rPr>
              <a:t>Code</a:t>
            </a:r>
            <a:r>
              <a:rPr lang="en-AU" sz="1200" kern="1200" dirty="0" smtClean="0">
                <a:solidFill>
                  <a:schemeClr val="tx1"/>
                </a:solidFill>
                <a:effectLst/>
                <a:latin typeface="+mn-lt"/>
                <a:ea typeface="+mn-ea"/>
                <a:cs typeface="+mn-cs"/>
              </a:rPr>
              <a:t> during a training session, it must relate to the key outcomes of the unit </a:t>
            </a:r>
            <a:r>
              <a:rPr lang="en-AU" sz="1200" i="1" kern="1200" dirty="0" smtClean="0">
                <a:solidFill>
                  <a:schemeClr val="tx1"/>
                </a:solidFill>
                <a:effectLst/>
                <a:latin typeface="+mn-lt"/>
                <a:ea typeface="+mn-ea"/>
                <a:cs typeface="+mn-cs"/>
              </a:rPr>
              <a:t>FWPCOR2205 Follow WHS policies and procedures</a:t>
            </a:r>
            <a:r>
              <a:rPr lang="en-AU" sz="1200" kern="1200" dirty="0" smtClean="0">
                <a:solidFill>
                  <a:schemeClr val="tx1"/>
                </a:solidFill>
                <a:effectLst/>
                <a:latin typeface="+mn-lt"/>
                <a:ea typeface="+mn-ea"/>
                <a:cs typeface="+mn-cs"/>
              </a:rPr>
              <a:t>, which are as follows: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how to </a:t>
            </a:r>
            <a:r>
              <a:rPr lang="en-AU" sz="1200" i="1" kern="1200" dirty="0" smtClean="0">
                <a:solidFill>
                  <a:schemeClr val="tx1"/>
                </a:solidFill>
                <a:effectLst/>
                <a:latin typeface="+mn-lt"/>
                <a:ea typeface="+mn-ea"/>
                <a:cs typeface="+mn-cs"/>
              </a:rPr>
              <a:t>follow</a:t>
            </a:r>
            <a:r>
              <a:rPr lang="en-AU" sz="1200" i="0" kern="1200" dirty="0" smtClean="0">
                <a:solidFill>
                  <a:schemeClr val="tx1"/>
                </a:solidFill>
                <a:effectLst/>
                <a:latin typeface="+mn-lt"/>
                <a:ea typeface="+mn-ea"/>
                <a:cs typeface="+mn-cs"/>
              </a:rPr>
              <a:t> safe work practices at a forest worksite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how to </a:t>
            </a:r>
            <a:r>
              <a:rPr lang="en-AU" sz="1200" i="1" kern="1200" dirty="0" smtClean="0">
                <a:solidFill>
                  <a:schemeClr val="tx1"/>
                </a:solidFill>
                <a:effectLst/>
                <a:latin typeface="+mn-lt"/>
                <a:ea typeface="+mn-ea"/>
                <a:cs typeface="+mn-cs"/>
              </a:rPr>
              <a:t>identify</a:t>
            </a:r>
            <a:r>
              <a:rPr lang="en-AU" sz="1200" i="0" kern="1200" dirty="0" smtClean="0">
                <a:solidFill>
                  <a:schemeClr val="tx1"/>
                </a:solidFill>
                <a:effectLst/>
                <a:latin typeface="+mn-lt"/>
                <a:ea typeface="+mn-ea"/>
                <a:cs typeface="+mn-cs"/>
              </a:rPr>
              <a:t> risks at a forest worksite</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how to </a:t>
            </a:r>
            <a:r>
              <a:rPr lang="en-AU" sz="1200" i="1" kern="1200" dirty="0" smtClean="0">
                <a:solidFill>
                  <a:schemeClr val="tx1"/>
                </a:solidFill>
                <a:effectLst/>
                <a:latin typeface="+mn-lt"/>
                <a:ea typeface="+mn-ea"/>
                <a:cs typeface="+mn-cs"/>
              </a:rPr>
              <a:t>respond</a:t>
            </a:r>
            <a:r>
              <a:rPr lang="en-AU" sz="1200" kern="1200" dirty="0" smtClean="0">
                <a:solidFill>
                  <a:schemeClr val="tx1"/>
                </a:solidFill>
                <a:effectLst/>
                <a:latin typeface="+mn-lt"/>
                <a:ea typeface="+mn-ea"/>
                <a:cs typeface="+mn-cs"/>
              </a:rPr>
              <a:t> to accidents and emergencies at a forest worksite.</a:t>
            </a:r>
          </a:p>
        </p:txBody>
      </p:sp>
      <p:sp>
        <p:nvSpPr>
          <p:cNvPr id="4" name="Slide Number Placeholder 3"/>
          <p:cNvSpPr>
            <a:spLocks noGrp="1"/>
          </p:cNvSpPr>
          <p:nvPr>
            <p:ph type="sldNum" sz="quarter" idx="10"/>
          </p:nvPr>
        </p:nvSpPr>
        <p:spPr/>
        <p:txBody>
          <a:bodyPr/>
          <a:lstStyle/>
          <a:p>
            <a:fld id="{4AF87DC4-25AF-4C5F-B464-D8B0AD8C78D0}" type="slidenum">
              <a:rPr lang="en-AU" smtClean="0"/>
              <a:t>7</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72986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smtClean="0"/>
              <a:t>What is Worksafe Tasmania and what does it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0" dirty="0" smtClean="0"/>
          </a:p>
          <a:p>
            <a:r>
              <a:rPr lang="en-AU" sz="1200" kern="1200" dirty="0" smtClean="0">
                <a:solidFill>
                  <a:schemeClr val="tx1"/>
                </a:solidFill>
                <a:effectLst/>
                <a:latin typeface="+mn-lt"/>
                <a:ea typeface="+mn-ea"/>
                <a:cs typeface="+mn-cs"/>
              </a:rPr>
              <a:t>Government department.</a:t>
            </a:r>
          </a:p>
          <a:p>
            <a:endParaRPr lang="en-AU" sz="1200" kern="1200" dirty="0" smtClean="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Safety alert (example)</a:t>
            </a:r>
          </a:p>
          <a:p>
            <a:r>
              <a:rPr lang="en-AU" sz="1200" i="0" kern="1200" dirty="0" smtClean="0">
                <a:solidFill>
                  <a:schemeClr val="tx1"/>
                </a:solidFill>
                <a:effectLst/>
                <a:latin typeface="+mn-lt"/>
                <a:ea typeface="+mn-ea"/>
                <a:cs typeface="+mn-cs"/>
              </a:rPr>
              <a:t>Inadequate guarding found on mobile plant used in forest industry</a:t>
            </a:r>
          </a:p>
          <a:p>
            <a:r>
              <a:rPr lang="en-AU" sz="1200" kern="1200" dirty="0" smtClean="0">
                <a:solidFill>
                  <a:schemeClr val="tx1"/>
                </a:solidFill>
                <a:effectLst/>
                <a:latin typeface="+mn-lt"/>
                <a:ea typeface="+mn-ea"/>
                <a:cs typeface="+mn-cs"/>
              </a:rPr>
              <a:t>https://worksafe.tas.gov.au/topics/Health-and-Safety/safety-alerts/inadequate-guarding-found-on-mobile-plant-used-in-forest-industry</a:t>
            </a:r>
          </a:p>
        </p:txBody>
      </p:sp>
      <p:sp>
        <p:nvSpPr>
          <p:cNvPr id="4" name="Slide Number Placeholder 3"/>
          <p:cNvSpPr>
            <a:spLocks noGrp="1"/>
          </p:cNvSpPr>
          <p:nvPr>
            <p:ph type="sldNum" sz="quarter" idx="10"/>
          </p:nvPr>
        </p:nvSpPr>
        <p:spPr/>
        <p:txBody>
          <a:bodyPr/>
          <a:lstStyle/>
          <a:p>
            <a:fld id="{4AF87DC4-25AF-4C5F-B464-D8B0AD8C78D0}" type="slidenum">
              <a:rPr lang="en-AU" smtClean="0"/>
              <a:t>8</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201414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Who is responsible overall for safety on site?</a:t>
            </a:r>
          </a:p>
          <a:p>
            <a:endParaRPr lang="en-AU" dirty="0" smtClean="0"/>
          </a:p>
          <a:p>
            <a:r>
              <a:rPr lang="en-AU" dirty="0" smtClean="0"/>
              <a:t>PCBUs have the </a:t>
            </a:r>
            <a:r>
              <a:rPr lang="en-AU" i="1" dirty="0" smtClean="0"/>
              <a:t>primary</a:t>
            </a:r>
            <a:r>
              <a:rPr lang="en-AU" dirty="0" smtClean="0"/>
              <a:t> duty of care for the health and safety of people operating and visiting forest worksites.</a:t>
            </a:r>
          </a:p>
          <a:p>
            <a:endParaRPr lang="en-AU" dirty="0" smtClean="0"/>
          </a:p>
          <a:p>
            <a:r>
              <a:rPr lang="en-AU" dirty="0" smtClean="0"/>
              <a:t>You</a:t>
            </a:r>
            <a:r>
              <a:rPr lang="en-AU" baseline="0" dirty="0" smtClean="0"/>
              <a:t> will need to clarify that a contractor is both a PCBU and a worker under the WHS Act.</a:t>
            </a:r>
          </a:p>
          <a:p>
            <a:pPr marL="171450" indent="-171450">
              <a:buFont typeface="Arial" panose="020B0604020202020204" pitchFamily="34" charset="0"/>
              <a:buChar char="•"/>
            </a:pPr>
            <a:r>
              <a:rPr lang="en-AU" baseline="0" dirty="0" smtClean="0"/>
              <a:t>They are a </a:t>
            </a:r>
            <a:r>
              <a:rPr lang="en-AU" i="1" baseline="0" dirty="0" smtClean="0"/>
              <a:t>PCBU</a:t>
            </a:r>
            <a:r>
              <a:rPr lang="en-AU" baseline="0" dirty="0" smtClean="0"/>
              <a:t> to the forest workers they employ</a:t>
            </a:r>
          </a:p>
          <a:p>
            <a:pPr marL="171450" indent="-171450">
              <a:buFont typeface="Arial" panose="020B0604020202020204" pitchFamily="34" charset="0"/>
              <a:buChar char="•"/>
            </a:pPr>
            <a:r>
              <a:rPr lang="en-AU" baseline="0" dirty="0" smtClean="0"/>
              <a:t>They are a </a:t>
            </a:r>
            <a:r>
              <a:rPr lang="en-AU" i="1" baseline="0" dirty="0" smtClean="0"/>
              <a:t>worker</a:t>
            </a:r>
            <a:r>
              <a:rPr lang="en-AU" baseline="0" dirty="0" smtClean="0"/>
              <a:t> to the forest manager or landowner </a:t>
            </a:r>
            <a:r>
              <a:rPr lang="en-AU" sz="1200" kern="1200" dirty="0" smtClean="0">
                <a:solidFill>
                  <a:schemeClr val="tx1"/>
                </a:solidFill>
                <a:effectLst/>
                <a:latin typeface="+mn-lt"/>
                <a:ea typeface="+mn-ea"/>
                <a:cs typeface="+mn-cs"/>
              </a:rPr>
              <a:t>they have a contract with</a:t>
            </a:r>
            <a:r>
              <a:rPr lang="en-AU" baseline="0" dirty="0" smtClean="0"/>
              <a:t>.</a:t>
            </a:r>
          </a:p>
        </p:txBody>
      </p:sp>
      <p:sp>
        <p:nvSpPr>
          <p:cNvPr id="4" name="Slide Number Placeholder 3"/>
          <p:cNvSpPr>
            <a:spLocks noGrp="1"/>
          </p:cNvSpPr>
          <p:nvPr>
            <p:ph type="sldNum" sz="quarter" idx="10"/>
          </p:nvPr>
        </p:nvSpPr>
        <p:spPr/>
        <p:txBody>
          <a:bodyPr/>
          <a:lstStyle/>
          <a:p>
            <a:fld id="{4AF87DC4-25AF-4C5F-B464-D8B0AD8C78D0}" type="slidenum">
              <a:rPr lang="en-AU" smtClean="0"/>
              <a:t>9</a:t>
            </a:fld>
            <a:endParaRPr lang="en-AU" dirty="0"/>
          </a:p>
        </p:txBody>
      </p:sp>
      <p:sp>
        <p:nvSpPr>
          <p:cNvPr id="5" name="Footer Placeholder 4"/>
          <p:cNvSpPr>
            <a:spLocks noGrp="1"/>
          </p:cNvSpPr>
          <p:nvPr>
            <p:ph type="ftr" sz="quarter" idx="11"/>
          </p:nvPr>
        </p:nvSpPr>
        <p:spPr/>
        <p:txBody>
          <a:bodyPr/>
          <a:lstStyle/>
          <a:p>
            <a:r>
              <a:rPr lang="en-AU" dirty="0" smtClean="0"/>
              <a:t>Version 1.4</a:t>
            </a:r>
            <a:endParaRPr lang="en-AU" dirty="0"/>
          </a:p>
        </p:txBody>
      </p:sp>
    </p:spTree>
    <p:extLst>
      <p:ext uri="{BB962C8B-B14F-4D97-AF65-F5344CB8AC3E}">
        <p14:creationId xmlns:p14="http://schemas.microsoft.com/office/powerpoint/2010/main" val="116258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Footer Placeholder 3"/>
          <p:cNvSpPr>
            <a:spLocks noGrp="1"/>
          </p:cNvSpPr>
          <p:nvPr>
            <p:ph type="ftr" sz="quarter" idx="10"/>
          </p:nvPr>
        </p:nvSpPr>
        <p:spPr/>
        <p:txBody>
          <a:bodyPr/>
          <a:lstStyle/>
          <a:p>
            <a:r>
              <a:rPr lang="en-AU" dirty="0" smtClean="0"/>
              <a:t>Version 1.4</a:t>
            </a:r>
            <a:endParaRPr lang="en-AU" dirty="0"/>
          </a:p>
        </p:txBody>
      </p:sp>
      <p:sp>
        <p:nvSpPr>
          <p:cNvPr id="5" name="Slide Number Placeholder 4"/>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5003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p>
            <a:r>
              <a:rPr lang="en-AU" dirty="0" smtClean="0"/>
              <a:t>Version 1.4</a:t>
            </a:r>
            <a:endParaRPr lang="en-AU" dirty="0"/>
          </a:p>
        </p:txBody>
      </p:sp>
      <p:sp>
        <p:nvSpPr>
          <p:cNvPr id="5" name="Slide Number Placeholder 4"/>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667923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p>
            <a:r>
              <a:rPr lang="en-AU" dirty="0" smtClean="0"/>
              <a:t>Version 1.4</a:t>
            </a:r>
            <a:endParaRPr lang="en-AU" dirty="0"/>
          </a:p>
        </p:txBody>
      </p:sp>
      <p:sp>
        <p:nvSpPr>
          <p:cNvPr id="5" name="Slide Number Placeholder 4"/>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14770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p>
            <a:r>
              <a:rPr lang="en-AU" dirty="0" smtClean="0"/>
              <a:t>Version 1.4</a:t>
            </a:r>
            <a:endParaRPr lang="en-AU" dirty="0"/>
          </a:p>
        </p:txBody>
      </p:sp>
      <p:sp>
        <p:nvSpPr>
          <p:cNvPr id="5" name="Slide Number Placeholder 4"/>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11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Footer Placeholder 5"/>
          <p:cNvSpPr>
            <a:spLocks noGrp="1"/>
          </p:cNvSpPr>
          <p:nvPr>
            <p:ph type="ftr" sz="quarter" idx="10"/>
          </p:nvPr>
        </p:nvSpPr>
        <p:spPr/>
        <p:txBody>
          <a:bodyPr/>
          <a:lstStyle/>
          <a:p>
            <a:r>
              <a:rPr lang="en-AU" dirty="0" smtClean="0"/>
              <a:t>Version 1.4</a:t>
            </a:r>
            <a:endParaRPr lang="en-AU" dirty="0"/>
          </a:p>
        </p:txBody>
      </p:sp>
      <p:sp>
        <p:nvSpPr>
          <p:cNvPr id="7" name="Slide Number Placeholder 6"/>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58650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p>
            <a:r>
              <a:rPr lang="en-AU" dirty="0" smtClean="0"/>
              <a:t>Version 1.4</a:t>
            </a:r>
            <a:endParaRPr lang="en-AU" dirty="0"/>
          </a:p>
        </p:txBody>
      </p:sp>
      <p:sp>
        <p:nvSpPr>
          <p:cNvPr id="8" name="Slide Number Placeholder 7"/>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8609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p>
            <a:r>
              <a:rPr lang="en-AU" dirty="0" smtClean="0"/>
              <a:t>Version 1.4</a:t>
            </a:r>
            <a:endParaRPr lang="en-AU" dirty="0"/>
          </a:p>
        </p:txBody>
      </p:sp>
      <p:sp>
        <p:nvSpPr>
          <p:cNvPr id="8" name="Slide Number Placeholder 7"/>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12088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p>
            <a:r>
              <a:rPr lang="en-AU" dirty="0" smtClean="0"/>
              <a:t>Version 1.4</a:t>
            </a:r>
            <a:endParaRPr lang="en-AU" dirty="0"/>
          </a:p>
        </p:txBody>
      </p:sp>
      <p:sp>
        <p:nvSpPr>
          <p:cNvPr id="4" name="Slide Number Placeholder 3"/>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0183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dirty="0" smtClean="0"/>
              <a:t>Version 1.4</a:t>
            </a:r>
            <a:endParaRPr lang="en-AU" dirty="0"/>
          </a:p>
        </p:txBody>
      </p:sp>
      <p:sp>
        <p:nvSpPr>
          <p:cNvPr id="3" name="Slide Number Placeholder 2"/>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56253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AU" dirty="0" smtClean="0"/>
              <a:t>Version 1.4</a:t>
            </a:r>
            <a:endParaRPr lang="en-AU" dirty="0"/>
          </a:p>
        </p:txBody>
      </p:sp>
      <p:sp>
        <p:nvSpPr>
          <p:cNvPr id="6" name="Slide Number Placeholder 5"/>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88952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AU" dirty="0" smtClean="0"/>
              <a:t>Version 1.4</a:t>
            </a:r>
            <a:endParaRPr lang="en-AU" dirty="0"/>
          </a:p>
        </p:txBody>
      </p:sp>
      <p:sp>
        <p:nvSpPr>
          <p:cNvPr id="6" name="Slide Number Placeholder 5"/>
          <p:cNvSpPr>
            <a:spLocks noGrp="1"/>
          </p:cNvSpPr>
          <p:nvPr>
            <p:ph type="sldNum" sz="quarter" idx="11"/>
          </p:nvPr>
        </p:nvSpPr>
        <p:spPr/>
        <p:txBody>
          <a:body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402373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3"/>
          </p:nvPr>
        </p:nvSpPr>
        <p:spPr>
          <a:xfrm>
            <a:off x="8382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smtClean="0"/>
              <a:t>Version 1.4</a:t>
            </a:r>
            <a:endParaRPr lang="en-AU" dirty="0"/>
          </a:p>
        </p:txBody>
      </p:sp>
      <p:sp>
        <p:nvSpPr>
          <p:cNvPr id="5" name="Slide Number Placeholder 4"/>
          <p:cNvSpPr>
            <a:spLocks noGrp="1"/>
          </p:cNvSpPr>
          <p:nvPr>
            <p:ph type="sldNum" sz="quarter" idx="4"/>
          </p:nvPr>
        </p:nvSpPr>
        <p:spPr>
          <a:xfrm>
            <a:off x="4724400" y="6356349"/>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smtClean="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223631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Rectangle 10"/>
          <p:cNvSpPr/>
          <p:nvPr/>
        </p:nvSpPr>
        <p:spPr>
          <a:xfrm>
            <a:off x="0" y="4241778"/>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itle 3"/>
          <p:cNvSpPr>
            <a:spLocks noGrp="1"/>
          </p:cNvSpPr>
          <p:nvPr>
            <p:ph type="title"/>
          </p:nvPr>
        </p:nvSpPr>
        <p:spPr>
          <a:xfrm>
            <a:off x="831850" y="4241777"/>
            <a:ext cx="8504238" cy="1133476"/>
          </a:xfrm>
        </p:spPr>
        <p:txBody>
          <a:bodyPr/>
          <a:lstStyle/>
          <a:p>
            <a:r>
              <a:rPr lang="en-AU" dirty="0" smtClean="0">
                <a:solidFill>
                  <a:schemeClr val="bg1"/>
                </a:solidFill>
              </a:rPr>
              <a:t>Work health &amp; safety</a:t>
            </a:r>
            <a:endParaRPr lang="en-AU" dirty="0">
              <a:solidFill>
                <a:schemeClr val="bg1"/>
              </a:solidFill>
            </a:endParaRPr>
          </a:p>
        </p:txBody>
      </p:sp>
      <p:sp>
        <p:nvSpPr>
          <p:cNvPr id="5" name="Text Placeholder 4"/>
          <p:cNvSpPr>
            <a:spLocks noGrp="1"/>
          </p:cNvSpPr>
          <p:nvPr>
            <p:ph type="body" idx="1"/>
          </p:nvPr>
        </p:nvSpPr>
        <p:spPr>
          <a:xfrm>
            <a:off x="831850" y="5402242"/>
            <a:ext cx="8504238" cy="639762"/>
          </a:xfrm>
        </p:spPr>
        <p:txBody>
          <a:bodyPr/>
          <a:lstStyle/>
          <a:p>
            <a:r>
              <a:rPr lang="en-AU" dirty="0" smtClean="0">
                <a:solidFill>
                  <a:schemeClr val="bg1"/>
                </a:solidFill>
              </a:rPr>
              <a:t>Forest Safety for Contractors</a:t>
            </a:r>
            <a:endParaRPr lang="en-AU" dirty="0">
              <a:solidFill>
                <a:schemeClr val="bg1"/>
              </a:solidFill>
            </a:endParaRPr>
          </a:p>
        </p:txBody>
      </p:sp>
      <p:sp>
        <p:nvSpPr>
          <p:cNvPr id="6" name="Slide Number Placeholder 5"/>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1</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557009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plan</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a:t>Forest </a:t>
            </a:r>
            <a:r>
              <a:rPr lang="en-AU" b="1" dirty="0" smtClean="0"/>
              <a:t>Operations Safety (FOS) Plan</a:t>
            </a:r>
            <a:endParaRPr lang="en-AU" b="1" dirty="0"/>
          </a:p>
          <a:p>
            <a:r>
              <a:rPr lang="en-AU" dirty="0" smtClean="0"/>
              <a:t>FOS Plans are required for </a:t>
            </a:r>
            <a:r>
              <a:rPr lang="en-AU" dirty="0"/>
              <a:t>all new forest </a:t>
            </a:r>
            <a:r>
              <a:rPr lang="en-AU" dirty="0" smtClean="0"/>
              <a:t>operations.</a:t>
            </a:r>
          </a:p>
          <a:p>
            <a:r>
              <a:rPr lang="en-AU" dirty="0" smtClean="0"/>
              <a:t>They list the </a:t>
            </a:r>
            <a:r>
              <a:rPr lang="en-AU" i="1" dirty="0"/>
              <a:t>known</a:t>
            </a:r>
            <a:r>
              <a:rPr lang="en-AU" dirty="0"/>
              <a:t> and </a:t>
            </a:r>
            <a:r>
              <a:rPr lang="en-AU" i="1" dirty="0"/>
              <a:t>likely</a:t>
            </a:r>
            <a:r>
              <a:rPr lang="en-AU" dirty="0"/>
              <a:t> </a:t>
            </a:r>
            <a:r>
              <a:rPr lang="en-AU" dirty="0" smtClean="0"/>
              <a:t>hazards at </a:t>
            </a:r>
            <a:r>
              <a:rPr lang="en-AU" dirty="0"/>
              <a:t>a </a:t>
            </a:r>
            <a:r>
              <a:rPr lang="en-AU" dirty="0" smtClean="0"/>
              <a:t>worksite.</a:t>
            </a:r>
          </a:p>
          <a:p>
            <a:r>
              <a:rPr lang="en-AU" dirty="0" smtClean="0"/>
              <a:t>They also list the </a:t>
            </a:r>
            <a:r>
              <a:rPr lang="en-AU" i="1" dirty="0" smtClean="0"/>
              <a:t>risk controls </a:t>
            </a:r>
            <a:r>
              <a:rPr lang="en-AU" dirty="0"/>
              <a:t>that will reduce the risk posed by the </a:t>
            </a:r>
            <a:r>
              <a:rPr lang="en-AU" dirty="0" smtClean="0"/>
              <a:t>hazards.</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smtClean="0"/>
              <a:pPr/>
              <a:t>10</a:t>
            </a:fld>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425421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workers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Forest workers</a:t>
            </a:r>
            <a:endParaRPr lang="en-AU" dirty="0" smtClean="0"/>
          </a:p>
          <a:p>
            <a:r>
              <a:rPr lang="en-AU" dirty="0" smtClean="0"/>
              <a:t>This is you!</a:t>
            </a:r>
          </a:p>
          <a:p>
            <a:r>
              <a:rPr lang="en-AU" dirty="0" smtClean="0"/>
              <a:t>You put FOS Plans into action.</a:t>
            </a:r>
          </a:p>
          <a:p>
            <a:r>
              <a:rPr lang="en-AU" dirty="0" smtClean="0"/>
              <a:t>You have </a:t>
            </a:r>
            <a:r>
              <a:rPr lang="en-AU" dirty="0"/>
              <a:t>a duty </a:t>
            </a:r>
            <a:r>
              <a:rPr lang="en-AU" dirty="0" smtClean="0"/>
              <a:t>to take care </a:t>
            </a:r>
            <a:r>
              <a:rPr lang="en-AU" dirty="0"/>
              <a:t>of </a:t>
            </a:r>
            <a:r>
              <a:rPr lang="en-AU" dirty="0" smtClean="0"/>
              <a:t>your own safety.</a:t>
            </a:r>
          </a:p>
          <a:p>
            <a:r>
              <a:rPr lang="en-AU" dirty="0" smtClean="0"/>
              <a:t>You have a duty </a:t>
            </a:r>
            <a:r>
              <a:rPr lang="en-AU" b="1" dirty="0" smtClean="0"/>
              <a:t>not</a:t>
            </a:r>
            <a:r>
              <a:rPr lang="en-AU" dirty="0" smtClean="0"/>
              <a:t> </a:t>
            </a:r>
            <a:r>
              <a:rPr lang="en-AU" dirty="0"/>
              <a:t>to create </a:t>
            </a:r>
            <a:r>
              <a:rPr lang="en-AU" dirty="0" smtClean="0"/>
              <a:t>safety </a:t>
            </a:r>
            <a:r>
              <a:rPr lang="en-AU" dirty="0"/>
              <a:t>risks for </a:t>
            </a:r>
            <a:r>
              <a:rPr lang="en-AU" dirty="0" smtClean="0"/>
              <a:t>others.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smtClean="0"/>
              <a:pPr/>
              <a:t>11</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182146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Safety jargon</a:t>
            </a:r>
            <a:endParaRPr lang="en-AU" dirty="0"/>
          </a:p>
        </p:txBody>
      </p:sp>
      <p:sp>
        <p:nvSpPr>
          <p:cNvPr id="3" name="Content Placeholder 2"/>
          <p:cNvSpPr>
            <a:spLocks noGrp="1"/>
          </p:cNvSpPr>
          <p:nvPr>
            <p:ph sz="half" idx="1"/>
          </p:nvPr>
        </p:nvSpPr>
        <p:spPr/>
        <p:txBody>
          <a:bodyPr>
            <a:normAutofit/>
          </a:bodyPr>
          <a:lstStyle/>
          <a:p>
            <a:r>
              <a:rPr lang="en-AU" dirty="0" smtClean="0"/>
              <a:t>Hazard</a:t>
            </a:r>
          </a:p>
          <a:p>
            <a:r>
              <a:rPr lang="en-AU" dirty="0" smtClean="0"/>
              <a:t>Risk</a:t>
            </a:r>
          </a:p>
          <a:p>
            <a:r>
              <a:rPr lang="en-AU" dirty="0" smtClean="0"/>
              <a:t>Risk control</a:t>
            </a:r>
          </a:p>
          <a:p>
            <a:r>
              <a:rPr lang="en-AU" dirty="0"/>
              <a:t>Competent </a:t>
            </a:r>
            <a:r>
              <a:rPr lang="en-AU" dirty="0" smtClean="0"/>
              <a:t>person</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solidFill>
                  <a:schemeClr val="bg1"/>
                </a:solidFill>
              </a:rPr>
              <a:t>Slide </a:t>
            </a:r>
            <a:fld id="{4EA72B09-40CC-41DA-9734-563003760C24}" type="slidenum">
              <a:rPr lang="en-AU" smtClean="0">
                <a:solidFill>
                  <a:schemeClr val="bg1"/>
                </a:solidFill>
              </a:rPr>
              <a:pPr/>
              <a:t>12</a:t>
            </a:fld>
            <a:endParaRPr lang="en-AU" dirty="0">
              <a:solidFill>
                <a:schemeClr val="bg1"/>
              </a:solidFill>
            </a:endParaRPr>
          </a:p>
        </p:txBody>
      </p:sp>
      <p:sp>
        <p:nvSpPr>
          <p:cNvPr id="20" name="Footer Placeholder 4"/>
          <p:cNvSpPr txBox="1">
            <a:spLocks/>
          </p:cNvSpPr>
          <p:nvPr/>
        </p:nvSpPr>
        <p:spPr>
          <a:xfrm>
            <a:off x="8382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t>Version 1.4</a:t>
            </a:r>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916753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smtClean="0"/>
              <a:t>Safe and Skilled</a:t>
            </a:r>
            <a:endParaRPr lang="en-AU" dirty="0"/>
          </a:p>
        </p:txBody>
      </p:sp>
      <p:sp>
        <p:nvSpPr>
          <p:cNvPr id="3" name="Content Placeholder 2"/>
          <p:cNvSpPr>
            <a:spLocks noGrp="1"/>
          </p:cNvSpPr>
          <p:nvPr>
            <p:ph sz="half" idx="1"/>
          </p:nvPr>
        </p:nvSpPr>
        <p:spPr/>
        <p:txBody>
          <a:bodyPr>
            <a:normAutofit/>
          </a:bodyPr>
          <a:lstStyle/>
          <a:p>
            <a:r>
              <a:rPr lang="en-AU" dirty="0" smtClean="0"/>
              <a:t>AFCA and AFPA have signed </a:t>
            </a:r>
            <a:r>
              <a:rPr lang="en-AU" dirty="0"/>
              <a:t>up to 12 life saving </a:t>
            </a:r>
            <a:r>
              <a:rPr lang="en-AU" dirty="0" smtClean="0"/>
              <a:t>commitments to </a:t>
            </a:r>
            <a:r>
              <a:rPr lang="en-AU" dirty="0"/>
              <a:t>guide behaviour in </a:t>
            </a:r>
            <a:r>
              <a:rPr lang="en-AU" dirty="0" smtClean="0"/>
              <a:t>Australia’s forest industry.</a:t>
            </a:r>
            <a:endParaRPr lang="en-AU" dirty="0"/>
          </a:p>
          <a:p>
            <a:r>
              <a:rPr lang="en-AU" dirty="0" smtClean="0"/>
              <a:t>The </a:t>
            </a:r>
            <a:r>
              <a:rPr lang="en-AU" dirty="0"/>
              <a:t>commitments </a:t>
            </a:r>
            <a:r>
              <a:rPr lang="en-AU" dirty="0" smtClean="0"/>
              <a:t>must become </a:t>
            </a:r>
            <a:r>
              <a:rPr lang="en-AU" dirty="0"/>
              <a:t>part of your daily </a:t>
            </a:r>
            <a:r>
              <a:rPr lang="en-AU" dirty="0" smtClean="0"/>
              <a:t>routines.</a:t>
            </a:r>
            <a:endParaRPr lang="en-AU" dirty="0"/>
          </a:p>
        </p:txBody>
      </p:sp>
      <p:sp>
        <p:nvSpPr>
          <p:cNvPr id="5" name="Footer Placeholder 4"/>
          <p:cNvSpPr>
            <a:spLocks noGrp="1"/>
          </p:cNvSpPr>
          <p:nvPr>
            <p:ph type="ftr" sz="quarter" idx="10"/>
          </p:nvPr>
        </p:nvSpPr>
        <p:spPr/>
        <p:txBody>
          <a:bodyPr/>
          <a:lstStyle/>
          <a:p>
            <a:r>
              <a:rPr lang="en-AU" dirty="0" smtClean="0"/>
              <a:t>Version 1.4</a:t>
            </a:r>
            <a:endParaRPr lang="en-AU" dirty="0"/>
          </a:p>
        </p:txBody>
      </p:sp>
      <p:sp>
        <p:nvSpPr>
          <p:cNvPr id="6" name="Slide Number Placeholder 5"/>
          <p:cNvSpPr>
            <a:spLocks noGrp="1"/>
          </p:cNvSpPr>
          <p:nvPr>
            <p:ph type="sldNum" sz="quarter" idx="11"/>
          </p:nvPr>
        </p:nvSpPr>
        <p:spPr/>
        <p:txBody>
          <a:bodyPr/>
          <a:lstStyle/>
          <a:p>
            <a:r>
              <a:rPr lang="en-AU" dirty="0" smtClean="0"/>
              <a:t>Slide </a:t>
            </a:r>
            <a:fld id="{4EA72B09-40CC-41DA-9734-563003760C24}" type="slidenum">
              <a:rPr lang="en-AU" smtClean="0"/>
              <a:pPr/>
              <a:t>13</a:t>
            </a:fld>
            <a:endParaRPr lang="en-AU"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1448" y="0"/>
            <a:ext cx="4849279" cy="6858000"/>
          </a:xfrm>
          <a:prstGeom prst="rect">
            <a:avLst/>
          </a:prstGeom>
        </p:spPr>
      </p:pic>
      <p:sp>
        <p:nvSpPr>
          <p:cNvPr id="7" name="TextBox 6"/>
          <p:cNvSpPr txBox="1"/>
          <p:nvPr/>
        </p:nvSpPr>
        <p:spPr>
          <a:xfrm>
            <a:off x="827088" y="5902235"/>
            <a:ext cx="5192712" cy="276999"/>
          </a:xfrm>
          <a:prstGeom prst="rect">
            <a:avLst/>
          </a:prstGeom>
          <a:noFill/>
        </p:spPr>
        <p:txBody>
          <a:bodyPr wrap="square" rtlCol="0">
            <a:spAutoFit/>
          </a:bodyPr>
          <a:lstStyle/>
          <a:p>
            <a:pPr lvl="0"/>
            <a:r>
              <a:rPr lang="en-AU" sz="1200" dirty="0" smtClean="0"/>
              <a:t>Poster: </a:t>
            </a:r>
            <a:r>
              <a:rPr lang="en-AU" sz="1200" dirty="0"/>
              <a:t>Australian Forest Contractors </a:t>
            </a:r>
            <a:r>
              <a:rPr lang="en-AU" sz="1200" dirty="0" smtClean="0"/>
              <a:t>Association (AFCA)</a:t>
            </a:r>
            <a:endParaRPr lang="en-AU" sz="1200" dirty="0"/>
          </a:p>
        </p:txBody>
      </p:sp>
    </p:spTree>
    <p:extLst>
      <p:ext uri="{BB962C8B-B14F-4D97-AF65-F5344CB8AC3E}">
        <p14:creationId xmlns:p14="http://schemas.microsoft.com/office/powerpoint/2010/main" val="2102746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 name="Rectangle 9"/>
          <p:cNvSpPr/>
          <p:nvPr/>
        </p:nvSpPr>
        <p:spPr>
          <a:xfrm>
            <a:off x="0" y="342265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smtClean="0">
                <a:solidFill>
                  <a:schemeClr val="bg1"/>
                </a:solidFill>
              </a:rPr>
              <a:t>Follow</a:t>
            </a:r>
            <a:endParaRPr lang="en-AU" dirty="0">
              <a:solidFill>
                <a:schemeClr val="bg1"/>
              </a:solidFill>
            </a:endParaRP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s</a:t>
            </a:r>
            <a:r>
              <a:rPr lang="en-AU" dirty="0" smtClean="0">
                <a:solidFill>
                  <a:schemeClr val="bg1"/>
                </a:solidFill>
              </a:rPr>
              <a:t>afe work practices</a:t>
            </a:r>
            <a:endParaRPr lang="en-AU" dirty="0">
              <a:solidFill>
                <a:schemeClr val="bg1"/>
              </a:solidFill>
            </a:endParaRP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14</a:t>
            </a:fld>
            <a:endParaRPr lang="en-AU"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60634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Check your skills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Before you start work</a:t>
            </a:r>
          </a:p>
          <a:p>
            <a:r>
              <a:rPr lang="en-AU" dirty="0"/>
              <a:t>Make sure you’ve been trained to do your </a:t>
            </a:r>
            <a:r>
              <a:rPr lang="en-AU" dirty="0" smtClean="0"/>
              <a:t>job.</a:t>
            </a:r>
          </a:p>
          <a:p>
            <a:r>
              <a:rPr lang="en-AU" dirty="0" smtClean="0"/>
              <a:t>If </a:t>
            </a:r>
            <a:r>
              <a:rPr lang="en-AU" dirty="0"/>
              <a:t>you haven’t been trained, you shouldn’t be working (unless you’re currently being trained and under direct supervision).</a:t>
            </a:r>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15</a:t>
            </a:fld>
            <a:endParaRPr lang="en-AU"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1600" y="0"/>
            <a:ext cx="5740400" cy="6858000"/>
          </a:xfrm>
          <a:prstGeom prst="rect">
            <a:avLst/>
          </a:prstGeom>
        </p:spPr>
      </p:pic>
    </p:spTree>
    <p:extLst>
      <p:ext uri="{BB962C8B-B14F-4D97-AF65-F5344CB8AC3E}">
        <p14:creationId xmlns:p14="http://schemas.microsoft.com/office/powerpoint/2010/main" val="4019242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Check the FOS Plan</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a:t>Before </a:t>
            </a:r>
            <a:r>
              <a:rPr lang="en-AU" b="1" dirty="0" smtClean="0"/>
              <a:t>you start work</a:t>
            </a:r>
          </a:p>
          <a:p>
            <a:r>
              <a:rPr lang="en-AU" dirty="0" smtClean="0"/>
              <a:t>Check the FOS Plan with your supervisor.</a:t>
            </a:r>
          </a:p>
          <a:p>
            <a:r>
              <a:rPr lang="en-AU" dirty="0" smtClean="0"/>
              <a:t>Clarify the hazards at </a:t>
            </a:r>
            <a:r>
              <a:rPr lang="en-AU" dirty="0"/>
              <a:t>the </a:t>
            </a:r>
            <a:r>
              <a:rPr lang="en-AU" dirty="0" smtClean="0"/>
              <a:t>site, and what </a:t>
            </a:r>
            <a:r>
              <a:rPr lang="en-AU" dirty="0"/>
              <a:t>you can do to reduce </a:t>
            </a:r>
            <a:r>
              <a:rPr lang="en-AU" dirty="0" smtClean="0"/>
              <a:t>the risks </a:t>
            </a:r>
            <a:r>
              <a:rPr lang="en-AU" dirty="0"/>
              <a:t>posed by the </a:t>
            </a:r>
            <a:r>
              <a:rPr lang="en-AU" dirty="0" smtClean="0"/>
              <a:t>hazards.</a:t>
            </a:r>
          </a:p>
          <a:p>
            <a:r>
              <a:rPr lang="en-AU" dirty="0" smtClean="0"/>
              <a:t>Check if any additional WHS procedures apply at the site.</a:t>
            </a:r>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16</a:t>
            </a:fld>
            <a:endParaRPr lang="en-AU"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1600" y="0"/>
            <a:ext cx="5740400" cy="6858000"/>
          </a:xfrm>
          <a:prstGeom prst="rect">
            <a:avLst/>
          </a:prstGeom>
        </p:spPr>
      </p:pic>
    </p:spTree>
    <p:extLst>
      <p:ext uri="{BB962C8B-B14F-4D97-AF65-F5344CB8AC3E}">
        <p14:creationId xmlns:p14="http://schemas.microsoft.com/office/powerpoint/2010/main" val="2482998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Check the SWPs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Before you start work</a:t>
            </a:r>
          </a:p>
          <a:p>
            <a:r>
              <a:rPr lang="en-AU" dirty="0" smtClean="0"/>
              <a:t>Check the safe work procedures that apply at the site, and follow these at all times.</a:t>
            </a:r>
          </a:p>
          <a:p>
            <a:r>
              <a:rPr lang="en-AU" dirty="0" smtClean="0"/>
              <a:t>For example:</a:t>
            </a:r>
          </a:p>
          <a:p>
            <a:pPr lvl="1"/>
            <a:r>
              <a:rPr lang="en-AU" dirty="0" smtClean="0"/>
              <a:t>Stay within your designated area or any confirmed </a:t>
            </a:r>
            <a:r>
              <a:rPr lang="en-AU" i="1" dirty="0" smtClean="0"/>
              <a:t>safe work areas</a:t>
            </a:r>
            <a:r>
              <a:rPr lang="en-AU" dirty="0" smtClean="0"/>
              <a:t>.</a:t>
            </a:r>
            <a:endParaRPr lang="en-AU" i="1" dirty="0" smtClean="0"/>
          </a:p>
          <a:p>
            <a:pPr lvl="1"/>
            <a:r>
              <a:rPr lang="en-AU" dirty="0" smtClean="0"/>
              <a:t>Only enter an </a:t>
            </a:r>
            <a:r>
              <a:rPr lang="en-AU" i="1" dirty="0" smtClean="0"/>
              <a:t>exclusion zone</a:t>
            </a:r>
            <a:r>
              <a:rPr lang="en-AU" dirty="0" smtClean="0"/>
              <a:t> if you are called in by the ‘zone owner’.</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17</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062" r="17220"/>
          <a:stretch/>
        </p:blipFill>
        <p:spPr>
          <a:xfrm>
            <a:off x="6453051" y="485968"/>
            <a:ext cx="5734595" cy="5886063"/>
          </a:xfrm>
          <a:prstGeom prst="rect">
            <a:avLst/>
          </a:prstGeom>
        </p:spPr>
      </p:pic>
    </p:spTree>
    <p:extLst>
      <p:ext uri="{BB962C8B-B14F-4D97-AF65-F5344CB8AC3E}">
        <p14:creationId xmlns:p14="http://schemas.microsoft.com/office/powerpoint/2010/main" val="2356819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Check your PPE</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Before you start work</a:t>
            </a:r>
          </a:p>
          <a:p>
            <a:r>
              <a:rPr lang="en-AU" dirty="0" smtClean="0"/>
              <a:t>Check </a:t>
            </a:r>
            <a:r>
              <a:rPr lang="en-AU" dirty="0"/>
              <a:t>your </a:t>
            </a:r>
            <a:r>
              <a:rPr lang="en-AU" dirty="0" smtClean="0"/>
              <a:t>PPE.</a:t>
            </a:r>
          </a:p>
          <a:p>
            <a:r>
              <a:rPr lang="en-AU" dirty="0" smtClean="0"/>
              <a:t>If it is damaged or out-of-date:</a:t>
            </a:r>
          </a:p>
          <a:p>
            <a:pPr lvl="1"/>
            <a:r>
              <a:rPr lang="en-AU" dirty="0" smtClean="0"/>
              <a:t>don’t wear it</a:t>
            </a:r>
          </a:p>
          <a:p>
            <a:pPr lvl="1"/>
            <a:r>
              <a:rPr lang="en-AU" dirty="0" smtClean="0"/>
              <a:t>let your supervisor know.</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18</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600351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Check your tools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Before you start work</a:t>
            </a:r>
          </a:p>
          <a:p>
            <a:r>
              <a:rPr lang="en-AU" dirty="0"/>
              <a:t>Check your </a:t>
            </a:r>
            <a:r>
              <a:rPr lang="en-AU" dirty="0" smtClean="0"/>
              <a:t>tools, equipment and machinery.</a:t>
            </a:r>
          </a:p>
          <a:p>
            <a:r>
              <a:rPr lang="en-AU" dirty="0" smtClean="0"/>
              <a:t>If you find </a:t>
            </a:r>
            <a:r>
              <a:rPr lang="en-AU" dirty="0"/>
              <a:t>any </a:t>
            </a:r>
            <a:r>
              <a:rPr lang="en-AU" dirty="0" smtClean="0"/>
              <a:t>faults:</a:t>
            </a:r>
          </a:p>
          <a:p>
            <a:pPr lvl="1"/>
            <a:r>
              <a:rPr lang="en-AU" dirty="0" smtClean="0"/>
              <a:t>stop using them</a:t>
            </a:r>
          </a:p>
          <a:p>
            <a:pPr lvl="1"/>
            <a:r>
              <a:rPr lang="en-AU" dirty="0" smtClean="0"/>
              <a:t>let your supervisor know.</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19</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907397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Background</a:t>
            </a:r>
            <a:endParaRPr lang="en-AU" dirty="0"/>
          </a:p>
        </p:txBody>
      </p:sp>
      <p:sp>
        <p:nvSpPr>
          <p:cNvPr id="7" name="Content Placeholder 6"/>
          <p:cNvSpPr>
            <a:spLocks noGrp="1"/>
          </p:cNvSpPr>
          <p:nvPr>
            <p:ph sz="half" idx="1"/>
          </p:nvPr>
        </p:nvSpPr>
        <p:spPr/>
        <p:txBody>
          <a:bodyPr>
            <a:noAutofit/>
          </a:bodyPr>
          <a:lstStyle/>
          <a:p>
            <a:pPr marL="0" indent="0">
              <a:lnSpc>
                <a:spcPct val="100000"/>
              </a:lnSpc>
              <a:spcBef>
                <a:spcPts val="0"/>
              </a:spcBef>
              <a:buNone/>
            </a:pPr>
            <a:r>
              <a:rPr lang="en-AU" sz="1000" dirty="0"/>
              <a:t>This </a:t>
            </a:r>
            <a:r>
              <a:rPr lang="en-AU" sz="1000" dirty="0" smtClean="0"/>
              <a:t>presentation was </a:t>
            </a:r>
            <a:r>
              <a:rPr lang="en-AU" sz="1000" dirty="0"/>
              <a:t>developed by ForestWorks under the Training and Skills Development Services (TSDS). The TSDS is funded by the Australian and Tasmanian Governments to support the rebuilding and reskilling of the Tasmanian forest and timber industry</a:t>
            </a:r>
            <a:r>
              <a:rPr lang="en-AU" sz="1000" dirty="0" smtClean="0"/>
              <a:t>.</a:t>
            </a:r>
            <a:endParaRPr lang="en-AU" sz="1000" dirty="0"/>
          </a:p>
          <a:p>
            <a:pPr marL="0" indent="0">
              <a:lnSpc>
                <a:spcPct val="100000"/>
              </a:lnSpc>
              <a:spcBef>
                <a:spcPts val="0"/>
              </a:spcBef>
              <a:buNone/>
            </a:pPr>
            <a:endParaRPr lang="en-AU" sz="1000" dirty="0" smtClean="0"/>
          </a:p>
          <a:p>
            <a:pPr marL="0" indent="0">
              <a:lnSpc>
                <a:spcPct val="100000"/>
              </a:lnSpc>
              <a:spcBef>
                <a:spcPts val="0"/>
              </a:spcBef>
              <a:buNone/>
            </a:pPr>
            <a:r>
              <a:rPr lang="en-AU" sz="1000" b="1" dirty="0" smtClean="0"/>
              <a:t>Copyright statement</a:t>
            </a:r>
            <a:endParaRPr lang="en-AU" sz="1000" b="1" dirty="0"/>
          </a:p>
          <a:p>
            <a:pPr marL="0" indent="0">
              <a:lnSpc>
                <a:spcPct val="100000"/>
              </a:lnSpc>
              <a:spcBef>
                <a:spcPts val="0"/>
              </a:spcBef>
              <a:spcAft>
                <a:spcPts val="600"/>
              </a:spcAft>
              <a:buNone/>
            </a:pPr>
            <a:r>
              <a:rPr lang="en-AU" sz="1000" dirty="0"/>
              <a:t>© </a:t>
            </a:r>
            <a:r>
              <a:rPr lang="en-AU" sz="1000" dirty="0" smtClean="0"/>
              <a:t>2021 </a:t>
            </a:r>
            <a:r>
              <a:rPr lang="en-AU" sz="1000" dirty="0"/>
              <a:t>ForestWorks Ltd</a:t>
            </a:r>
          </a:p>
          <a:p>
            <a:pPr marL="0" indent="0">
              <a:lnSpc>
                <a:spcPct val="100000"/>
              </a:lnSpc>
              <a:spcBef>
                <a:spcPts val="0"/>
              </a:spcBef>
              <a:buNone/>
            </a:pPr>
            <a:endParaRPr lang="en-AU" sz="1000" dirty="0"/>
          </a:p>
          <a:p>
            <a:pPr marL="0" indent="0">
              <a:lnSpc>
                <a:spcPct val="100000"/>
              </a:lnSpc>
              <a:spcBef>
                <a:spcPts val="0"/>
              </a:spcBef>
              <a:buNone/>
            </a:pPr>
            <a:endParaRPr lang="en-AU" sz="1000" dirty="0"/>
          </a:p>
          <a:p>
            <a:pPr marL="0" indent="0">
              <a:lnSpc>
                <a:spcPct val="100000"/>
              </a:lnSpc>
              <a:spcBef>
                <a:spcPts val="0"/>
              </a:spcBef>
              <a:buNone/>
            </a:pPr>
            <a:r>
              <a:rPr lang="en-AU" sz="1000" dirty="0"/>
              <a:t>You are free to reuse this work under a Creative Commons Attribution 4.0 International Licence provided any extracts are fully acknowledged, you indicate if changes were made and you comply with the other licence terms. The licence does not apply to any third-party material, images, branding or logos.</a:t>
            </a:r>
            <a:endParaRPr lang="en-AU" sz="1000" dirty="0" smtClean="0"/>
          </a:p>
          <a:p>
            <a:pPr marL="0" indent="0">
              <a:lnSpc>
                <a:spcPct val="100000"/>
              </a:lnSpc>
              <a:spcBef>
                <a:spcPts val="0"/>
              </a:spcBef>
              <a:buNone/>
            </a:pPr>
            <a:endParaRPr lang="en-AU" sz="1000" dirty="0"/>
          </a:p>
          <a:p>
            <a:pPr marL="0" indent="0">
              <a:lnSpc>
                <a:spcPct val="100000"/>
              </a:lnSpc>
              <a:spcBef>
                <a:spcPts val="0"/>
              </a:spcBef>
              <a:buNone/>
            </a:pPr>
            <a:endParaRPr lang="en-AU" sz="1000" dirty="0" smtClean="0"/>
          </a:p>
          <a:p>
            <a:pPr marL="0" indent="0">
              <a:lnSpc>
                <a:spcPct val="100000"/>
              </a:lnSpc>
              <a:spcBef>
                <a:spcPts val="0"/>
              </a:spcBef>
              <a:buNone/>
            </a:pPr>
            <a:r>
              <a:rPr lang="en-AU" sz="1000" dirty="0" smtClean="0"/>
              <a:t>Further </a:t>
            </a:r>
            <a:r>
              <a:rPr lang="en-AU" sz="1000" dirty="0"/>
              <a:t>information</a:t>
            </a:r>
          </a:p>
          <a:p>
            <a:pPr marL="0" indent="0">
              <a:lnSpc>
                <a:spcPct val="100000"/>
              </a:lnSpc>
              <a:spcBef>
                <a:spcPts val="0"/>
              </a:spcBef>
              <a:spcAft>
                <a:spcPts val="600"/>
              </a:spcAft>
              <a:buNone/>
            </a:pPr>
            <a:r>
              <a:rPr lang="en-AU" sz="1000" dirty="0"/>
              <a:t>Enquiries about this publication should be directed to:</a:t>
            </a:r>
          </a:p>
          <a:p>
            <a:pPr marL="0" indent="0">
              <a:lnSpc>
                <a:spcPct val="100000"/>
              </a:lnSpc>
              <a:spcBef>
                <a:spcPts val="0"/>
              </a:spcBef>
              <a:buNone/>
            </a:pPr>
            <a:r>
              <a:rPr lang="en-AU" sz="1000" dirty="0"/>
              <a:t>ForestWorks Ltd</a:t>
            </a:r>
          </a:p>
          <a:p>
            <a:pPr marL="0" indent="0">
              <a:lnSpc>
                <a:spcPct val="100000"/>
              </a:lnSpc>
              <a:spcBef>
                <a:spcPts val="0"/>
              </a:spcBef>
              <a:buNone/>
            </a:pPr>
            <a:r>
              <a:rPr lang="en-AU" sz="1000" dirty="0"/>
              <a:t>PO Box 612</a:t>
            </a:r>
          </a:p>
          <a:p>
            <a:pPr marL="0" indent="0">
              <a:lnSpc>
                <a:spcPct val="100000"/>
              </a:lnSpc>
              <a:spcBef>
                <a:spcPts val="0"/>
              </a:spcBef>
              <a:buNone/>
            </a:pPr>
            <a:r>
              <a:rPr lang="en-AU" sz="1000" dirty="0"/>
              <a:t>North Melbourne Victoria 3051</a:t>
            </a:r>
          </a:p>
          <a:p>
            <a:pPr marL="0" indent="0">
              <a:lnSpc>
                <a:spcPct val="100000"/>
              </a:lnSpc>
              <a:spcBef>
                <a:spcPts val="0"/>
              </a:spcBef>
              <a:buNone/>
            </a:pPr>
            <a:r>
              <a:rPr lang="en-AU" sz="1000" dirty="0"/>
              <a:t>Telephone: 03 9321 3500</a:t>
            </a:r>
          </a:p>
          <a:p>
            <a:pPr marL="0" indent="0">
              <a:lnSpc>
                <a:spcPct val="100000"/>
              </a:lnSpc>
              <a:spcBef>
                <a:spcPts val="0"/>
              </a:spcBef>
              <a:buNone/>
            </a:pPr>
            <a:r>
              <a:rPr lang="en-AU" sz="1000" dirty="0"/>
              <a:t>Email: </a:t>
            </a:r>
            <a:r>
              <a:rPr lang="en-AU" sz="1000" dirty="0" smtClean="0"/>
              <a:t>forestworks@forestworks.com.au  </a:t>
            </a:r>
            <a:endParaRPr lang="en-AU" sz="1000" dirty="0"/>
          </a:p>
          <a:p>
            <a:pPr marL="0" indent="0">
              <a:lnSpc>
                <a:spcPct val="100000"/>
              </a:lnSpc>
              <a:spcBef>
                <a:spcPts val="0"/>
              </a:spcBef>
              <a:buNone/>
            </a:pPr>
            <a:r>
              <a:rPr lang="en-AU" sz="1000" dirty="0"/>
              <a:t>Website: </a:t>
            </a:r>
            <a:r>
              <a:rPr lang="en-AU" sz="1000" dirty="0" smtClean="0"/>
              <a:t>www.forestworks.com.au </a:t>
            </a:r>
          </a:p>
          <a:p>
            <a:pPr marL="0" indent="0">
              <a:lnSpc>
                <a:spcPct val="100000"/>
              </a:lnSpc>
              <a:spcBef>
                <a:spcPts val="0"/>
              </a:spcBef>
              <a:buNone/>
            </a:pPr>
            <a:endParaRPr lang="en-AU" sz="1000" dirty="0" smtClean="0"/>
          </a:p>
          <a:p>
            <a:pPr marL="0" indent="0">
              <a:lnSpc>
                <a:spcPct val="100000"/>
              </a:lnSpc>
              <a:spcBef>
                <a:spcPts val="0"/>
              </a:spcBef>
              <a:buNone/>
            </a:pPr>
            <a:endParaRPr lang="en-AU" sz="1000" dirty="0"/>
          </a:p>
          <a:p>
            <a:pPr marL="0" indent="0">
              <a:lnSpc>
                <a:spcPct val="100000"/>
              </a:lnSpc>
              <a:spcBef>
                <a:spcPts val="0"/>
              </a:spcBef>
              <a:buNone/>
            </a:pPr>
            <a:r>
              <a:rPr lang="en-AU" sz="1000" dirty="0"/>
              <a:t>First Published: 2020</a:t>
            </a:r>
          </a:p>
          <a:p>
            <a:pPr marL="0" indent="0">
              <a:lnSpc>
                <a:spcPct val="100000"/>
              </a:lnSpc>
              <a:spcBef>
                <a:spcPts val="0"/>
              </a:spcBef>
              <a:buNone/>
            </a:pPr>
            <a:r>
              <a:rPr lang="en-AU" sz="1000" dirty="0"/>
              <a:t>Version: </a:t>
            </a:r>
            <a:r>
              <a:rPr lang="en-AU" sz="1000" dirty="0" smtClean="0"/>
              <a:t>1.4, </a:t>
            </a:r>
            <a:r>
              <a:rPr lang="en-AU" sz="1000" dirty="0" smtClean="0"/>
              <a:t>March 2021</a:t>
            </a:r>
            <a:endParaRPr lang="en-AU" sz="1000" dirty="0"/>
          </a:p>
        </p:txBody>
      </p:sp>
      <p:sp>
        <p:nvSpPr>
          <p:cNvPr id="10" name="Content Placeholder 9"/>
          <p:cNvSpPr>
            <a:spLocks noGrp="1"/>
          </p:cNvSpPr>
          <p:nvPr>
            <p:ph sz="half" idx="2"/>
          </p:nvPr>
        </p:nvSpPr>
        <p:spPr/>
        <p:txBody>
          <a:bodyPr>
            <a:noAutofit/>
          </a:bodyPr>
          <a:lstStyle/>
          <a:p>
            <a:pPr marL="0" indent="0">
              <a:lnSpc>
                <a:spcPct val="100000"/>
              </a:lnSpc>
              <a:spcBef>
                <a:spcPts val="0"/>
              </a:spcBef>
              <a:buNone/>
            </a:pPr>
            <a:r>
              <a:rPr lang="en-AU" sz="1000" b="1" dirty="0"/>
              <a:t>Why has this Facilitator Presentation been developed?</a:t>
            </a:r>
          </a:p>
          <a:p>
            <a:pPr marL="0" indent="0">
              <a:lnSpc>
                <a:spcPct val="100000"/>
              </a:lnSpc>
              <a:spcBef>
                <a:spcPts val="0"/>
              </a:spcBef>
              <a:buNone/>
            </a:pPr>
            <a:r>
              <a:rPr lang="en-AU" sz="1000" dirty="0"/>
              <a:t>This presentation supports the unit of competency </a:t>
            </a:r>
            <a:r>
              <a:rPr lang="en-AU" sz="1000" i="1" dirty="0"/>
              <a:t>FWPCOR2205 Follow WHS policies and procedures</a:t>
            </a:r>
            <a:r>
              <a:rPr lang="en-AU" sz="1000" dirty="0" smtClean="0"/>
              <a:t>. </a:t>
            </a:r>
            <a:r>
              <a:rPr lang="en-AU" sz="1000" dirty="0"/>
              <a:t>It is part of a set of materials that has been developed to support </a:t>
            </a:r>
            <a:r>
              <a:rPr lang="en-AU" sz="1000" dirty="0" smtClean="0"/>
              <a:t>forest workers who </a:t>
            </a:r>
            <a:r>
              <a:rPr lang="en-AU" sz="1000" dirty="0"/>
              <a:t>are required to follow health and safety procedures </a:t>
            </a:r>
            <a:r>
              <a:rPr lang="en-AU" sz="1000" dirty="0" smtClean="0"/>
              <a:t>in </a:t>
            </a:r>
            <a:r>
              <a:rPr lang="en-AU" sz="1000" dirty="0"/>
              <a:t>Tasmania’s forest industry.</a:t>
            </a:r>
          </a:p>
          <a:p>
            <a:pPr marL="0" indent="0">
              <a:lnSpc>
                <a:spcPct val="100000"/>
              </a:lnSpc>
              <a:spcBef>
                <a:spcPts val="0"/>
              </a:spcBef>
              <a:buNone/>
            </a:pPr>
            <a:endParaRPr lang="en-AU" sz="1000" dirty="0"/>
          </a:p>
          <a:p>
            <a:pPr marL="0" indent="0">
              <a:lnSpc>
                <a:spcPct val="100000"/>
              </a:lnSpc>
              <a:spcBef>
                <a:spcPts val="0"/>
              </a:spcBef>
              <a:buNone/>
            </a:pPr>
            <a:r>
              <a:rPr lang="en-AU" sz="1000" dirty="0"/>
              <a:t>The complete set of materials includes the following:</a:t>
            </a:r>
          </a:p>
          <a:p>
            <a:pPr marL="0" indent="-180000">
              <a:lnSpc>
                <a:spcPct val="100000"/>
              </a:lnSpc>
              <a:spcBef>
                <a:spcPts val="0"/>
              </a:spcBef>
            </a:pPr>
            <a:r>
              <a:rPr lang="en-AU" sz="1000" dirty="0"/>
              <a:t>Forest </a:t>
            </a:r>
            <a:r>
              <a:rPr lang="en-AU" sz="1000" dirty="0" smtClean="0"/>
              <a:t>Safety for </a:t>
            </a:r>
            <a:r>
              <a:rPr lang="en-AU" sz="1000" dirty="0"/>
              <a:t>Contractors – Learner Guide</a:t>
            </a:r>
          </a:p>
          <a:p>
            <a:pPr marL="0" indent="-180000">
              <a:lnSpc>
                <a:spcPct val="100000"/>
              </a:lnSpc>
              <a:spcBef>
                <a:spcPts val="0"/>
              </a:spcBef>
            </a:pPr>
            <a:r>
              <a:rPr lang="en-AU" sz="1000" dirty="0"/>
              <a:t>Forest Safety for Contractors – Learner Questionnaire</a:t>
            </a:r>
          </a:p>
          <a:p>
            <a:pPr marL="0" indent="-180000">
              <a:lnSpc>
                <a:spcPct val="100000"/>
              </a:lnSpc>
              <a:spcBef>
                <a:spcPts val="0"/>
              </a:spcBef>
            </a:pPr>
            <a:r>
              <a:rPr lang="en-AU" sz="1000" dirty="0"/>
              <a:t>Forest Safety for Contractors – Facilitator Guide</a:t>
            </a:r>
          </a:p>
          <a:p>
            <a:pPr marL="0" indent="-180000">
              <a:lnSpc>
                <a:spcPct val="100000"/>
              </a:lnSpc>
              <a:spcBef>
                <a:spcPts val="0"/>
              </a:spcBef>
            </a:pPr>
            <a:r>
              <a:rPr lang="en-AU" sz="1000" dirty="0"/>
              <a:t>Forest Safety for Contractors – Facilitator Presentation</a:t>
            </a:r>
          </a:p>
          <a:p>
            <a:pPr marL="0" indent="-180000">
              <a:lnSpc>
                <a:spcPct val="100000"/>
              </a:lnSpc>
              <a:spcBef>
                <a:spcPts val="0"/>
              </a:spcBef>
            </a:pPr>
            <a:r>
              <a:rPr lang="en-AU" sz="1000" dirty="0"/>
              <a:t>Forest Safety for Contractors – Assessor Guide</a:t>
            </a:r>
          </a:p>
          <a:p>
            <a:pPr marL="0" indent="-180000">
              <a:lnSpc>
                <a:spcPct val="100000"/>
              </a:lnSpc>
              <a:spcBef>
                <a:spcPts val="0"/>
              </a:spcBef>
            </a:pPr>
            <a:r>
              <a:rPr lang="en-AU" sz="1000" dirty="0"/>
              <a:t>Forest Safety for Contractors – Mapping Document</a:t>
            </a:r>
            <a:r>
              <a:rPr lang="en-AU" sz="1000" dirty="0" smtClean="0"/>
              <a:t>.</a:t>
            </a:r>
          </a:p>
          <a:p>
            <a:pPr marL="0" indent="0">
              <a:lnSpc>
                <a:spcPct val="100000"/>
              </a:lnSpc>
              <a:spcBef>
                <a:spcPts val="0"/>
              </a:spcBef>
              <a:buNone/>
            </a:pPr>
            <a:endParaRPr lang="en-AU" sz="1000" dirty="0"/>
          </a:p>
          <a:p>
            <a:pPr marL="0" indent="0">
              <a:lnSpc>
                <a:spcPct val="100000"/>
              </a:lnSpc>
              <a:spcBef>
                <a:spcPts val="0"/>
              </a:spcBef>
              <a:buNone/>
            </a:pPr>
            <a:r>
              <a:rPr lang="en-AU" sz="1000" dirty="0"/>
              <a:t>While the materials focus on harvesting and clearing, the same principles apply to roading and site preparation</a:t>
            </a:r>
            <a:r>
              <a:rPr lang="en-AU" sz="1000" dirty="0" smtClean="0"/>
              <a:t>.</a:t>
            </a:r>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a:t>
            </a:fld>
            <a:endParaRPr lang="en-AU"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50" y="2852738"/>
            <a:ext cx="612000" cy="2141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388" y="4720453"/>
            <a:ext cx="2017712" cy="616722"/>
          </a:xfrm>
          <a:prstGeom prst="rect">
            <a:avLst/>
          </a:prstGeom>
        </p:spPr>
      </p:pic>
    </p:spTree>
    <p:extLst>
      <p:ext uri="{BB962C8B-B14F-4D97-AF65-F5344CB8AC3E}">
        <p14:creationId xmlns:p14="http://schemas.microsoft.com/office/powerpoint/2010/main" val="3166863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618162" cy="1325563"/>
          </a:xfrm>
        </p:spPr>
        <p:txBody>
          <a:bodyPr/>
          <a:lstStyle/>
          <a:p>
            <a:r>
              <a:rPr lang="en-AU" dirty="0" smtClean="0"/>
              <a:t>Use equipment guards</a:t>
            </a:r>
            <a:endParaRPr lang="en-AU" dirty="0"/>
          </a:p>
        </p:txBody>
      </p:sp>
      <p:sp>
        <p:nvSpPr>
          <p:cNvPr id="3" name="Content Placeholder 2"/>
          <p:cNvSpPr>
            <a:spLocks noGrp="1"/>
          </p:cNvSpPr>
          <p:nvPr>
            <p:ph sz="half" idx="1"/>
          </p:nvPr>
        </p:nvSpPr>
        <p:spPr/>
        <p:txBody>
          <a:bodyPr>
            <a:normAutofit/>
          </a:bodyPr>
          <a:lstStyle/>
          <a:p>
            <a:r>
              <a:rPr lang="en-AU" dirty="0" smtClean="0"/>
              <a:t>Equipment </a:t>
            </a:r>
            <a:r>
              <a:rPr lang="en-AU" dirty="0"/>
              <a:t>with hot or moving parts can cause serious injuries to forest </a:t>
            </a:r>
            <a:r>
              <a:rPr lang="en-AU" dirty="0" smtClean="0"/>
              <a:t>workers.</a:t>
            </a:r>
          </a:p>
          <a:p>
            <a:r>
              <a:rPr lang="en-AU" dirty="0" smtClean="0"/>
              <a:t>To </a:t>
            </a:r>
            <a:r>
              <a:rPr lang="en-AU" dirty="0"/>
              <a:t>minimise this risk, </a:t>
            </a:r>
            <a:r>
              <a:rPr lang="en-AU" dirty="0" smtClean="0"/>
              <a:t>equipment </a:t>
            </a:r>
            <a:r>
              <a:rPr lang="en-AU" dirty="0"/>
              <a:t>must be fitted with </a:t>
            </a:r>
            <a:r>
              <a:rPr lang="en-AU" dirty="0" smtClean="0"/>
              <a:t>guarding.</a:t>
            </a:r>
          </a:p>
          <a:p>
            <a:r>
              <a:rPr lang="en-AU" dirty="0" smtClean="0"/>
              <a:t>Equipment guards </a:t>
            </a:r>
            <a:r>
              <a:rPr lang="en-AU" dirty="0"/>
              <a:t>should </a:t>
            </a:r>
            <a:r>
              <a:rPr lang="en-AU" dirty="0" smtClean="0"/>
              <a:t>only be removed for maintenance and cleaning purposes</a:t>
            </a:r>
            <a:r>
              <a:rPr lang="en-AU" dirty="0"/>
              <a:t>.</a:t>
            </a:r>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20</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1600" y="0"/>
            <a:ext cx="5740400" cy="6858000"/>
          </a:xfrm>
          <a:prstGeom prst="rect">
            <a:avLst/>
          </a:prstGeom>
        </p:spPr>
      </p:pic>
    </p:spTree>
    <p:extLst>
      <p:ext uri="{BB962C8B-B14F-4D97-AF65-F5344CB8AC3E}">
        <p14:creationId xmlns:p14="http://schemas.microsoft.com/office/powerpoint/2010/main" val="1930506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smtClean="0"/>
              <a:t>Check the first aid kit</a:t>
            </a:r>
            <a:endParaRPr lang="en-AU" dirty="0"/>
          </a:p>
        </p:txBody>
      </p:sp>
      <p:sp>
        <p:nvSpPr>
          <p:cNvPr id="6" name="Content Placeholder 5"/>
          <p:cNvSpPr>
            <a:spLocks noGrp="1"/>
          </p:cNvSpPr>
          <p:nvPr>
            <p:ph sz="half" idx="1"/>
          </p:nvPr>
        </p:nvSpPr>
        <p:spPr/>
        <p:txBody>
          <a:bodyPr/>
          <a:lstStyle/>
          <a:p>
            <a:r>
              <a:rPr lang="en-AU" dirty="0"/>
              <a:t>A compliant and </a:t>
            </a:r>
            <a:r>
              <a:rPr lang="en-AU" i="1" dirty="0"/>
              <a:t>in-date</a:t>
            </a:r>
            <a:r>
              <a:rPr lang="en-AU" dirty="0"/>
              <a:t> first aid kit must be on-site at all </a:t>
            </a:r>
            <a:r>
              <a:rPr lang="en-AU" dirty="0" smtClean="0"/>
              <a:t>times, and it must </a:t>
            </a:r>
            <a:r>
              <a:rPr lang="en-AU" dirty="0"/>
              <a:t>be easily </a:t>
            </a:r>
            <a:r>
              <a:rPr lang="en-AU" dirty="0" smtClean="0"/>
              <a:t>accessible.</a:t>
            </a:r>
          </a:p>
          <a:p>
            <a:r>
              <a:rPr lang="en-AU" dirty="0" smtClean="0"/>
              <a:t>At least one </a:t>
            </a:r>
            <a:r>
              <a:rPr lang="en-AU" dirty="0"/>
              <a:t>trained first aider must also be </a:t>
            </a:r>
            <a:r>
              <a:rPr lang="en-AU" dirty="0" smtClean="0"/>
              <a:t>on-site.</a:t>
            </a:r>
          </a:p>
          <a:p>
            <a:r>
              <a:rPr lang="en-AU" dirty="0" smtClean="0"/>
              <a:t>Common injuries include:</a:t>
            </a:r>
          </a:p>
          <a:p>
            <a:pPr lvl="1"/>
            <a:r>
              <a:rPr lang="en-AU" dirty="0" smtClean="0"/>
              <a:t>cuts, scratches and splinters</a:t>
            </a:r>
          </a:p>
          <a:p>
            <a:pPr lvl="1"/>
            <a:r>
              <a:rPr lang="en-AU" dirty="0" smtClean="0"/>
              <a:t>bites and stings</a:t>
            </a:r>
          </a:p>
          <a:p>
            <a:pPr lvl="1"/>
            <a:r>
              <a:rPr lang="en-AU" dirty="0" smtClean="0"/>
              <a:t>sprains and strains</a:t>
            </a:r>
          </a:p>
          <a:p>
            <a:pPr lvl="1"/>
            <a:r>
              <a:rPr lang="en-AU" dirty="0" smtClean="0"/>
              <a:t>burns (including sunburn).</a:t>
            </a:r>
          </a:p>
          <a:p>
            <a:endParaRPr lang="en-AU" dirty="0"/>
          </a:p>
        </p:txBody>
      </p:sp>
      <p:sp>
        <p:nvSpPr>
          <p:cNvPr id="3" name="Footer Placeholder 2"/>
          <p:cNvSpPr>
            <a:spLocks noGrp="1"/>
          </p:cNvSpPr>
          <p:nvPr>
            <p:ph type="ftr" sz="quarter" idx="10"/>
          </p:nvPr>
        </p:nvSpPr>
        <p:spPr/>
        <p:txBody>
          <a:bodyPr/>
          <a:lstStyle/>
          <a:p>
            <a:r>
              <a:rPr lang="en-AU" dirty="0" smtClean="0"/>
              <a:t>Version 1.4</a:t>
            </a:r>
            <a:endParaRPr lang="en-AU" dirty="0"/>
          </a:p>
        </p:txBody>
      </p:sp>
      <p:sp>
        <p:nvSpPr>
          <p:cNvPr id="4" name="Slide Number Placeholder 3"/>
          <p:cNvSpPr>
            <a:spLocks noGrp="1"/>
          </p:cNvSpPr>
          <p:nvPr>
            <p:ph type="sldNum" sz="quarter" idx="11"/>
          </p:nvPr>
        </p:nvSpPr>
        <p:spPr/>
        <p:txBody>
          <a:bodyPr/>
          <a:lstStyle/>
          <a:p>
            <a:r>
              <a:rPr lang="en-AU" dirty="0"/>
              <a:t>Slide </a:t>
            </a:r>
            <a:fld id="{4EA72B09-40CC-41DA-9734-563003760C24}" type="slidenum">
              <a:rPr lang="en-AU"/>
              <a:pPr/>
              <a:t>21</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1600" y="0"/>
            <a:ext cx="5740400" cy="6858000"/>
          </a:xfrm>
          <a:prstGeom prst="rect">
            <a:avLst/>
          </a:prstGeom>
        </p:spPr>
      </p:pic>
    </p:spTree>
    <p:extLst>
      <p:ext uri="{BB962C8B-B14F-4D97-AF65-F5344CB8AC3E}">
        <p14:creationId xmlns:p14="http://schemas.microsoft.com/office/powerpoint/2010/main" val="3013769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smtClean="0"/>
              <a:t>Check the firefighting equipment</a:t>
            </a:r>
            <a:endParaRPr lang="en-AU" dirty="0"/>
          </a:p>
        </p:txBody>
      </p:sp>
      <p:sp>
        <p:nvSpPr>
          <p:cNvPr id="46" name="Content Placeholder 45"/>
          <p:cNvSpPr>
            <a:spLocks noGrp="1"/>
          </p:cNvSpPr>
          <p:nvPr>
            <p:ph sz="half" idx="1"/>
          </p:nvPr>
        </p:nvSpPr>
        <p:spPr/>
        <p:txBody>
          <a:bodyPr>
            <a:normAutofit/>
          </a:bodyPr>
          <a:lstStyle/>
          <a:p>
            <a:r>
              <a:rPr lang="en-AU" dirty="0" smtClean="0"/>
              <a:t>1 </a:t>
            </a:r>
            <a:r>
              <a:rPr lang="en-AU" dirty="0"/>
              <a:t>knapsack pump or air-water extinguisher (</a:t>
            </a:r>
            <a:r>
              <a:rPr lang="en-AU" dirty="0" smtClean="0"/>
              <a:t>9 litres</a:t>
            </a:r>
            <a:r>
              <a:rPr lang="en-AU" dirty="0"/>
              <a:t>) </a:t>
            </a:r>
            <a:r>
              <a:rPr lang="en-AU" dirty="0" smtClean="0"/>
              <a:t>must be located at </a:t>
            </a:r>
            <a:r>
              <a:rPr lang="en-AU" dirty="0"/>
              <a:t>each landing </a:t>
            </a:r>
            <a:r>
              <a:rPr lang="en-AU" dirty="0" smtClean="0"/>
              <a:t>site, or </a:t>
            </a:r>
            <a:r>
              <a:rPr lang="en-AU" dirty="0"/>
              <a:t>on each </a:t>
            </a:r>
            <a:r>
              <a:rPr lang="en-AU" dirty="0" smtClean="0"/>
              <a:t>machine where </a:t>
            </a:r>
            <a:r>
              <a:rPr lang="en-AU" dirty="0"/>
              <a:t>there is </a:t>
            </a:r>
            <a:r>
              <a:rPr lang="en-AU" dirty="0" smtClean="0"/>
              <a:t>no landing site.</a:t>
            </a:r>
            <a:endParaRPr lang="en-AU" b="1" dirty="0" smtClean="0"/>
          </a:p>
          <a:p>
            <a:r>
              <a:rPr lang="en-AU" dirty="0" smtClean="0"/>
              <a:t>This must </a:t>
            </a:r>
            <a:r>
              <a:rPr lang="en-AU" dirty="0"/>
              <a:t>be fully assembled and ready for </a:t>
            </a:r>
            <a:r>
              <a:rPr lang="en-AU" dirty="0" smtClean="0"/>
              <a:t>use </a:t>
            </a:r>
            <a:r>
              <a:rPr lang="en-AU" b="1" dirty="0" smtClean="0"/>
              <a:t>at all times</a:t>
            </a:r>
            <a:r>
              <a:rPr lang="en-AU" dirty="0" smtClean="0"/>
              <a:t>.</a:t>
            </a:r>
            <a:endParaRPr lang="en-AU" b="1" dirty="0"/>
          </a:p>
          <a:p>
            <a:r>
              <a:rPr lang="en-AU" dirty="0" smtClean="0"/>
              <a:t>Additional equipment is required during fire season (Oct to Apr).</a:t>
            </a:r>
          </a:p>
        </p:txBody>
      </p:sp>
      <p:sp>
        <p:nvSpPr>
          <p:cNvPr id="3" name="Footer Placeholder 2"/>
          <p:cNvSpPr>
            <a:spLocks noGrp="1"/>
          </p:cNvSpPr>
          <p:nvPr>
            <p:ph type="ftr" sz="quarter" idx="10"/>
          </p:nvPr>
        </p:nvSpPr>
        <p:spPr/>
        <p:txBody>
          <a:bodyPr/>
          <a:lstStyle/>
          <a:p>
            <a:r>
              <a:rPr lang="en-AU" dirty="0" smtClean="0"/>
              <a:t>Version 1.4</a:t>
            </a:r>
            <a:endParaRPr lang="en-AU" dirty="0"/>
          </a:p>
        </p:txBody>
      </p:sp>
      <p:sp>
        <p:nvSpPr>
          <p:cNvPr id="4" name="Slide Number Placeholder 3"/>
          <p:cNvSpPr>
            <a:spLocks noGrp="1"/>
          </p:cNvSpPr>
          <p:nvPr>
            <p:ph type="sldNum" sz="quarter" idx="11"/>
          </p:nvPr>
        </p:nvSpPr>
        <p:spPr/>
        <p:txBody>
          <a:bodyPr/>
          <a:lstStyle/>
          <a:p>
            <a:r>
              <a:rPr lang="en-AU" dirty="0"/>
              <a:t>Slide </a:t>
            </a:r>
            <a:fld id="{4EA72B09-40CC-41DA-9734-563003760C24}" type="slidenum">
              <a:rPr lang="en-AU"/>
              <a:pPr/>
              <a:t>22</a:t>
            </a:fld>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1600" y="0"/>
            <a:ext cx="5740400" cy="6858000"/>
          </a:xfrm>
          <a:prstGeom prst="rect">
            <a:avLst/>
          </a:prstGeom>
        </p:spPr>
      </p:pic>
    </p:spTree>
    <p:extLst>
      <p:ext uri="{BB962C8B-B14F-4D97-AF65-F5344CB8AC3E}">
        <p14:creationId xmlns:p14="http://schemas.microsoft.com/office/powerpoint/2010/main" val="2484334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Lift things safely</a:t>
            </a:r>
            <a:endParaRPr lang="en-AU" dirty="0"/>
          </a:p>
        </p:txBody>
      </p:sp>
      <p:sp>
        <p:nvSpPr>
          <p:cNvPr id="3" name="Content Placeholder 2"/>
          <p:cNvSpPr>
            <a:spLocks noGrp="1"/>
          </p:cNvSpPr>
          <p:nvPr>
            <p:ph sz="half" idx="1"/>
          </p:nvPr>
        </p:nvSpPr>
        <p:spPr/>
        <p:txBody>
          <a:bodyPr>
            <a:normAutofit/>
          </a:bodyPr>
          <a:lstStyle/>
          <a:p>
            <a:r>
              <a:rPr lang="en-AU" dirty="0"/>
              <a:t>Musculoskeletal disorders are the most common work-related condition in </a:t>
            </a:r>
            <a:r>
              <a:rPr lang="en-AU" dirty="0" smtClean="0"/>
              <a:t>Australia.</a:t>
            </a:r>
          </a:p>
          <a:p>
            <a:r>
              <a:rPr lang="en-AU" dirty="0" smtClean="0"/>
              <a:t>They are </a:t>
            </a:r>
            <a:r>
              <a:rPr lang="en-AU" dirty="0"/>
              <a:t>caused by </a:t>
            </a:r>
            <a:r>
              <a:rPr lang="en-AU" dirty="0" smtClean="0"/>
              <a:t>hazardous manual </a:t>
            </a:r>
            <a:r>
              <a:rPr lang="en-AU" dirty="0"/>
              <a:t>tasks such as lifting, lowering, carrying, holding and restraining </a:t>
            </a:r>
            <a:r>
              <a:rPr lang="en-AU" dirty="0" smtClean="0"/>
              <a:t>loads.</a:t>
            </a:r>
          </a:p>
          <a:p>
            <a:r>
              <a:rPr lang="en-AU" dirty="0"/>
              <a:t>If you have to lift something </a:t>
            </a:r>
            <a:r>
              <a:rPr lang="en-AU" dirty="0" smtClean="0"/>
              <a:t>at a forest worksite, use the semi-squat approach.</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23</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96285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Estimate weight</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smtClean="0"/>
              <a:t>Before you lift anything on-site…</a:t>
            </a:r>
          </a:p>
          <a:p>
            <a:pPr marL="0" indent="0">
              <a:buNone/>
            </a:pPr>
            <a:r>
              <a:rPr lang="en-AU" dirty="0" smtClean="0"/>
              <a:t>…estimate the weight of the load by comparing it to </a:t>
            </a:r>
            <a:r>
              <a:rPr lang="en-AU" dirty="0"/>
              <a:t>the weight of a familiar </a:t>
            </a:r>
            <a:r>
              <a:rPr lang="en-AU" dirty="0" smtClean="0"/>
              <a:t>object .</a:t>
            </a:r>
          </a:p>
          <a:p>
            <a:r>
              <a:rPr lang="en-AU" dirty="0" smtClean="0"/>
              <a:t>For example, a forestry chainsaw weighs around 6 kg.</a:t>
            </a:r>
          </a:p>
          <a:p>
            <a:r>
              <a:rPr lang="en-AU" dirty="0" smtClean="0"/>
              <a:t>If you think the load is about the same as a chainsaw, you should be able to lift it without needing a mechanical aid.</a:t>
            </a:r>
            <a:endParaRPr lang="en-AU" dirty="0"/>
          </a:p>
          <a:p>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24</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82368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Activity: Estimating weight</a:t>
            </a:r>
            <a:endParaRPr lang="en-AU"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11101506"/>
              </p:ext>
            </p:extLst>
          </p:nvPr>
        </p:nvGraphicFramePr>
        <p:xfrm>
          <a:off x="838200" y="1825625"/>
          <a:ext cx="10515600" cy="2402840"/>
        </p:xfrm>
        <a:graphic>
          <a:graphicData uri="http://schemas.openxmlformats.org/drawingml/2006/table">
            <a:tbl>
              <a:tblPr firstRow="1" bandRow="1">
                <a:tableStyleId>{7E9639D4-E3E2-4D34-9284-5A2195B3D0D7}</a:tableStyleId>
              </a:tblPr>
              <a:tblGrid>
                <a:gridCol w="3505200"/>
                <a:gridCol w="3505200"/>
                <a:gridCol w="3505200"/>
              </a:tblGrid>
              <a:tr h="370840">
                <a:tc>
                  <a:txBody>
                    <a:bodyPr/>
                    <a:lstStyle/>
                    <a:p>
                      <a:r>
                        <a:rPr lang="en-AU" sz="1800" kern="1200" dirty="0" smtClean="0">
                          <a:effectLst/>
                        </a:rPr>
                        <a:t>Column A</a:t>
                      </a:r>
                    </a:p>
                    <a:p>
                      <a:r>
                        <a:rPr lang="en-AU" sz="1200" kern="1200" dirty="0" smtClean="0">
                          <a:effectLst/>
                        </a:rPr>
                        <a:t>Object</a:t>
                      </a:r>
                      <a:endParaRPr lang="en-AU" sz="1200" dirty="0"/>
                    </a:p>
                  </a:txBody>
                  <a:tcPr/>
                </a:tc>
                <a:tc>
                  <a:txBody>
                    <a:bodyPr/>
                    <a:lstStyle/>
                    <a:p>
                      <a:pPr algn="ctr"/>
                      <a:r>
                        <a:rPr lang="en-AU" dirty="0" smtClean="0"/>
                        <a:t>Column</a:t>
                      </a:r>
                      <a:r>
                        <a:rPr lang="en-AU" baseline="0" dirty="0" smtClean="0"/>
                        <a:t> B</a:t>
                      </a:r>
                    </a:p>
                    <a:p>
                      <a:pPr algn="ctr"/>
                      <a:r>
                        <a:rPr lang="en-AU" sz="1200" baseline="0" dirty="0" smtClean="0"/>
                        <a:t>Your estimate (kilograms)</a:t>
                      </a:r>
                      <a:endParaRPr lang="en-AU" sz="1200" dirty="0"/>
                    </a:p>
                  </a:txBody>
                  <a:tcPr/>
                </a:tc>
                <a:tc>
                  <a:txBody>
                    <a:bodyPr/>
                    <a:lstStyle/>
                    <a:p>
                      <a:pPr algn="ctr"/>
                      <a:r>
                        <a:rPr lang="en-AU" dirty="0" smtClean="0"/>
                        <a:t>Column C</a:t>
                      </a:r>
                    </a:p>
                    <a:p>
                      <a:pPr algn="ctr"/>
                      <a:r>
                        <a:rPr lang="en-AU" sz="1200" dirty="0" smtClean="0"/>
                        <a:t>Actual weight (kilograms)</a:t>
                      </a:r>
                      <a:endParaRPr lang="en-AU" sz="1200" dirty="0"/>
                    </a:p>
                  </a:txBody>
                  <a:tcPr/>
                </a:tc>
              </a:tr>
              <a:tr h="370840">
                <a:tc>
                  <a:txBody>
                    <a:bodyPr/>
                    <a:lstStyle/>
                    <a:p>
                      <a:r>
                        <a:rPr lang="en-AU" sz="1800" kern="1200" dirty="0" smtClean="0">
                          <a:effectLst/>
                        </a:rPr>
                        <a:t>Chainsaw</a:t>
                      </a:r>
                      <a:endParaRPr lang="en-AU" dirty="0"/>
                    </a:p>
                  </a:txBody>
                  <a:tcPr/>
                </a:tc>
                <a:tc>
                  <a:txBody>
                    <a:bodyPr/>
                    <a:lstStyle/>
                    <a:p>
                      <a:pPr algn="ctr"/>
                      <a:endParaRPr lang="en-AU" dirty="0"/>
                    </a:p>
                  </a:txBody>
                  <a:tcPr/>
                </a:tc>
                <a:tc>
                  <a:txBody>
                    <a:bodyPr/>
                    <a:lstStyle/>
                    <a:p>
                      <a:pPr algn="ctr"/>
                      <a:endParaRPr lang="en-AU" dirty="0"/>
                    </a:p>
                  </a:txBody>
                  <a:tcPr/>
                </a:tc>
              </a:tr>
              <a:tr h="370840">
                <a:tc>
                  <a:txBody>
                    <a:bodyPr/>
                    <a:lstStyle/>
                    <a:p>
                      <a:r>
                        <a:rPr lang="en-AU" sz="1800" kern="1200" dirty="0" smtClean="0">
                          <a:effectLst/>
                        </a:rPr>
                        <a:t>Toolbox</a:t>
                      </a:r>
                      <a:endParaRPr lang="en-AU" dirty="0"/>
                    </a:p>
                  </a:txBody>
                  <a:tcPr/>
                </a:tc>
                <a:tc>
                  <a:txBody>
                    <a:bodyPr/>
                    <a:lstStyle/>
                    <a:p>
                      <a:pPr algn="ctr"/>
                      <a:endParaRPr lang="en-AU" dirty="0"/>
                    </a:p>
                  </a:txBody>
                  <a:tcPr/>
                </a:tc>
                <a:tc>
                  <a:txBody>
                    <a:bodyPr/>
                    <a:lstStyle/>
                    <a:p>
                      <a:pPr algn="ctr"/>
                      <a:endParaRPr lang="en-AU" dirty="0"/>
                    </a:p>
                  </a:txBody>
                  <a:tcPr/>
                </a:tc>
              </a:tr>
              <a:tr h="370840">
                <a:tc>
                  <a:txBody>
                    <a:bodyPr/>
                    <a:lstStyle/>
                    <a:p>
                      <a:r>
                        <a:rPr lang="en-AU" sz="1800" kern="1200" dirty="0" smtClean="0">
                          <a:effectLst/>
                        </a:rPr>
                        <a:t>Fuel container</a:t>
                      </a:r>
                      <a:endParaRPr lang="en-AU" dirty="0"/>
                    </a:p>
                  </a:txBody>
                  <a:tcPr/>
                </a:tc>
                <a:tc>
                  <a:txBody>
                    <a:bodyPr/>
                    <a:lstStyle/>
                    <a:p>
                      <a:pPr algn="ctr"/>
                      <a:endParaRPr lang="en-AU" dirty="0"/>
                    </a:p>
                  </a:txBody>
                  <a:tcPr/>
                </a:tc>
                <a:tc>
                  <a:txBody>
                    <a:bodyPr/>
                    <a:lstStyle/>
                    <a:p>
                      <a:pPr algn="ctr"/>
                      <a:endParaRPr lang="en-AU" dirty="0"/>
                    </a:p>
                  </a:txBody>
                  <a:tcPr/>
                </a:tc>
              </a:tr>
              <a:tr h="370840">
                <a:tc>
                  <a:txBody>
                    <a:bodyPr/>
                    <a:lstStyle/>
                    <a:p>
                      <a:r>
                        <a:rPr lang="en-AU" sz="1800" kern="1200" dirty="0" smtClean="0">
                          <a:effectLst/>
                        </a:rPr>
                        <a:t>Fire extinguisher</a:t>
                      </a:r>
                      <a:endParaRPr lang="en-AU" dirty="0"/>
                    </a:p>
                  </a:txBody>
                  <a:tcPr/>
                </a:tc>
                <a:tc>
                  <a:txBody>
                    <a:bodyPr/>
                    <a:lstStyle/>
                    <a:p>
                      <a:pPr algn="ctr"/>
                      <a:endParaRPr lang="en-AU" dirty="0"/>
                    </a:p>
                  </a:txBody>
                  <a:tcPr/>
                </a:tc>
                <a:tc>
                  <a:txBody>
                    <a:bodyPr/>
                    <a:lstStyle/>
                    <a:p>
                      <a:pPr algn="ctr"/>
                      <a:endParaRPr lang="en-AU" dirty="0"/>
                    </a:p>
                  </a:txBody>
                  <a:tcPr/>
                </a:tc>
              </a:tr>
              <a:tr h="370840">
                <a:tc>
                  <a:txBody>
                    <a:bodyPr/>
                    <a:lstStyle/>
                    <a:p>
                      <a:r>
                        <a:rPr lang="en-AU" sz="1800" kern="1200" dirty="0" smtClean="0">
                          <a:effectLst/>
                        </a:rPr>
                        <a:t>Spare</a:t>
                      </a:r>
                      <a:r>
                        <a:rPr lang="en-AU" sz="1800" kern="1200" baseline="0" dirty="0" smtClean="0">
                          <a:effectLst/>
                        </a:rPr>
                        <a:t> t</a:t>
                      </a:r>
                      <a:r>
                        <a:rPr lang="en-AU" sz="1800" kern="1200" dirty="0" smtClean="0">
                          <a:effectLst/>
                        </a:rPr>
                        <a:t>yre</a:t>
                      </a:r>
                      <a:endParaRPr lang="en-AU" dirty="0"/>
                    </a:p>
                  </a:txBody>
                  <a:tcPr/>
                </a:tc>
                <a:tc>
                  <a:txBody>
                    <a:bodyPr/>
                    <a:lstStyle/>
                    <a:p>
                      <a:pPr algn="ctr"/>
                      <a:endParaRPr lang="en-AU" dirty="0"/>
                    </a:p>
                  </a:txBody>
                  <a:tcPr/>
                </a:tc>
                <a:tc>
                  <a:txBody>
                    <a:bodyPr/>
                    <a:lstStyle/>
                    <a:p>
                      <a:pPr algn="ctr"/>
                      <a:endParaRPr lang="en-AU" dirty="0"/>
                    </a:p>
                  </a:txBody>
                  <a:tcPr/>
                </a:tc>
              </a:tr>
            </a:tbl>
          </a:graphicData>
        </a:graphic>
      </p:graphicFrame>
      <p:sp>
        <p:nvSpPr>
          <p:cNvPr id="8" name="TextBox 7"/>
          <p:cNvSpPr txBox="1"/>
          <p:nvPr/>
        </p:nvSpPr>
        <p:spPr>
          <a:xfrm>
            <a:off x="839788" y="4688522"/>
            <a:ext cx="10514012" cy="1477328"/>
          </a:xfrm>
          <a:prstGeom prst="rect">
            <a:avLst/>
          </a:prstGeom>
          <a:noFill/>
        </p:spPr>
        <p:txBody>
          <a:bodyPr wrap="square" rtlCol="0">
            <a:spAutoFit/>
          </a:bodyPr>
          <a:lstStyle/>
          <a:p>
            <a:r>
              <a:rPr lang="en-AU" dirty="0"/>
              <a:t>Complete the table </a:t>
            </a:r>
            <a:r>
              <a:rPr lang="en-AU" dirty="0" smtClean="0"/>
              <a:t>above using </a:t>
            </a:r>
            <a:r>
              <a:rPr lang="en-AU" dirty="0"/>
              <a:t>the following steps:</a:t>
            </a:r>
          </a:p>
          <a:p>
            <a:pPr marL="342900" lvl="0" indent="-342900">
              <a:buFont typeface="+mj-lt"/>
              <a:buAutoNum type="alphaLcParenR"/>
            </a:pPr>
            <a:r>
              <a:rPr lang="en-AU" dirty="0"/>
              <a:t>Estimate the </a:t>
            </a:r>
            <a:r>
              <a:rPr lang="en-AU" dirty="0" smtClean="0"/>
              <a:t>weight of each object in </a:t>
            </a:r>
            <a:r>
              <a:rPr lang="en-AU" dirty="0"/>
              <a:t>Column A</a:t>
            </a:r>
          </a:p>
          <a:p>
            <a:pPr marL="342900" lvl="0" indent="-342900">
              <a:buFont typeface="+mj-lt"/>
              <a:buAutoNum type="alphaLcParenR"/>
            </a:pPr>
            <a:r>
              <a:rPr lang="en-AU" dirty="0"/>
              <a:t>Record your</a:t>
            </a:r>
            <a:r>
              <a:rPr lang="en-AU" i="1" dirty="0"/>
              <a:t> </a:t>
            </a:r>
            <a:r>
              <a:rPr lang="en-AU" i="1" dirty="0" smtClean="0"/>
              <a:t>estimate </a:t>
            </a:r>
            <a:r>
              <a:rPr lang="en-AU" dirty="0" smtClean="0"/>
              <a:t>in </a:t>
            </a:r>
            <a:r>
              <a:rPr lang="en-AU" dirty="0"/>
              <a:t>Column B</a:t>
            </a:r>
          </a:p>
          <a:p>
            <a:pPr marL="342900" lvl="0" indent="-342900">
              <a:buFont typeface="+mj-lt"/>
              <a:buAutoNum type="alphaLcParenR"/>
            </a:pPr>
            <a:r>
              <a:rPr lang="en-AU" dirty="0"/>
              <a:t>Check the </a:t>
            </a:r>
            <a:r>
              <a:rPr lang="en-AU" dirty="0" smtClean="0"/>
              <a:t>weight with some </a:t>
            </a:r>
            <a:r>
              <a:rPr lang="en-AU" dirty="0"/>
              <a:t>handheld weighing scales</a:t>
            </a:r>
          </a:p>
          <a:p>
            <a:pPr marL="342900" lvl="0" indent="-342900">
              <a:buFont typeface="+mj-lt"/>
              <a:buAutoNum type="alphaLcParenR"/>
            </a:pPr>
            <a:r>
              <a:rPr lang="en-AU" dirty="0"/>
              <a:t>Record the </a:t>
            </a:r>
            <a:r>
              <a:rPr lang="en-AU" i="1" dirty="0"/>
              <a:t>actual </a:t>
            </a:r>
            <a:r>
              <a:rPr lang="en-AU" i="1" dirty="0" smtClean="0"/>
              <a:t>weight </a:t>
            </a:r>
            <a:r>
              <a:rPr lang="en-AU" dirty="0" smtClean="0"/>
              <a:t>in </a:t>
            </a:r>
            <a:r>
              <a:rPr lang="en-AU" dirty="0"/>
              <a:t>Column </a:t>
            </a:r>
            <a:r>
              <a:rPr lang="en-AU" dirty="0" smtClean="0"/>
              <a:t>C.</a:t>
            </a:r>
            <a:endParaRPr lang="en-AU" dirty="0"/>
          </a:p>
        </p:txBody>
      </p:sp>
      <p:sp>
        <p:nvSpPr>
          <p:cNvPr id="2" name="Footer Placeholder 1"/>
          <p:cNvSpPr>
            <a:spLocks noGrp="1"/>
          </p:cNvSpPr>
          <p:nvPr>
            <p:ph type="ftr" sz="quarter" idx="10"/>
          </p:nvPr>
        </p:nvSpPr>
        <p:spPr>
          <a:xfrm>
            <a:off x="838200" y="6356349"/>
            <a:ext cx="2736850" cy="365125"/>
          </a:xfrm>
        </p:spPr>
        <p:txBody>
          <a:bodyPr/>
          <a:lstStyle/>
          <a:p>
            <a:r>
              <a:rPr lang="en-AU" dirty="0" smtClean="0"/>
              <a:t>Version 1.4</a:t>
            </a:r>
            <a:endParaRPr lang="en-AU" dirty="0"/>
          </a:p>
        </p:txBody>
      </p:sp>
      <p:sp>
        <p:nvSpPr>
          <p:cNvPr id="3" name="Slide Number Placeholder 2"/>
          <p:cNvSpPr>
            <a:spLocks noGrp="1"/>
          </p:cNvSpPr>
          <p:nvPr>
            <p:ph type="sldNum" sz="quarter" idx="11"/>
          </p:nvPr>
        </p:nvSpPr>
        <p:spPr>
          <a:xfrm>
            <a:off x="4724400" y="6356348"/>
            <a:ext cx="2743200" cy="365125"/>
          </a:xfrm>
        </p:spPr>
        <p:txBody>
          <a:bodyPr/>
          <a:lstStyle/>
          <a:p>
            <a:r>
              <a:rPr lang="en-AU" dirty="0"/>
              <a:t>Slide </a:t>
            </a:r>
            <a:fld id="{4EA72B09-40CC-41DA-9734-563003760C24}" type="slidenum">
              <a:rPr lang="en-AU"/>
              <a:pPr/>
              <a:t>25</a:t>
            </a:fld>
            <a:endParaRPr lang="en-AU" dirty="0"/>
          </a:p>
        </p:txBody>
      </p:sp>
    </p:spTree>
    <p:extLst>
      <p:ext uri="{BB962C8B-B14F-4D97-AF65-F5344CB8AC3E}">
        <p14:creationId xmlns:p14="http://schemas.microsoft.com/office/powerpoint/2010/main" val="582162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Look out for fatigue</a:t>
            </a:r>
            <a:endParaRPr lang="en-AU" dirty="0"/>
          </a:p>
        </p:txBody>
      </p:sp>
      <p:sp>
        <p:nvSpPr>
          <p:cNvPr id="3" name="Content Placeholder 2"/>
          <p:cNvSpPr>
            <a:spLocks noGrp="1"/>
          </p:cNvSpPr>
          <p:nvPr>
            <p:ph sz="half" idx="1"/>
          </p:nvPr>
        </p:nvSpPr>
        <p:spPr/>
        <p:txBody>
          <a:bodyPr>
            <a:normAutofit/>
          </a:bodyPr>
          <a:lstStyle/>
          <a:p>
            <a:r>
              <a:rPr lang="en-AU" dirty="0" smtClean="0"/>
              <a:t>Fatigue is a major safety risk at forest worksites.</a:t>
            </a:r>
          </a:p>
          <a:p>
            <a:r>
              <a:rPr lang="en-AU" dirty="0" smtClean="0"/>
              <a:t>If anyone shows the following signs</a:t>
            </a:r>
            <a:r>
              <a:rPr lang="en-AU" dirty="0"/>
              <a:t>, let your supervisor know:</a:t>
            </a:r>
          </a:p>
          <a:p>
            <a:pPr lvl="1"/>
            <a:r>
              <a:rPr lang="en-AU" dirty="0" smtClean="0"/>
              <a:t>tiredness </a:t>
            </a:r>
            <a:r>
              <a:rPr lang="en-AU" dirty="0"/>
              <a:t>(even after sleep)</a:t>
            </a:r>
          </a:p>
          <a:p>
            <a:pPr lvl="1"/>
            <a:r>
              <a:rPr lang="en-AU" dirty="0" smtClean="0"/>
              <a:t>slow </a:t>
            </a:r>
            <a:r>
              <a:rPr lang="en-AU" dirty="0"/>
              <a:t>reflexes</a:t>
            </a:r>
          </a:p>
          <a:p>
            <a:pPr lvl="1"/>
            <a:r>
              <a:rPr lang="en-AU" dirty="0" smtClean="0"/>
              <a:t>short-term </a:t>
            </a:r>
            <a:r>
              <a:rPr lang="en-AU" dirty="0"/>
              <a:t>memory problems</a:t>
            </a:r>
          </a:p>
          <a:p>
            <a:pPr lvl="1"/>
            <a:r>
              <a:rPr lang="en-AU" dirty="0" smtClean="0"/>
              <a:t>inability </a:t>
            </a:r>
            <a:r>
              <a:rPr lang="en-AU" dirty="0"/>
              <a:t>to concentrate</a:t>
            </a:r>
          </a:p>
          <a:p>
            <a:pPr lvl="1"/>
            <a:r>
              <a:rPr lang="en-AU" dirty="0" smtClean="0"/>
              <a:t>blurred </a:t>
            </a:r>
            <a:r>
              <a:rPr lang="en-AU" dirty="0"/>
              <a:t>vision</a:t>
            </a:r>
            <a:r>
              <a:rPr lang="en-AU" dirty="0" smtClean="0"/>
              <a:t>.</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26</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696"/>
          </a:xfrm>
          <a:prstGeom prst="rect">
            <a:avLst/>
          </a:prstGeom>
        </p:spPr>
      </p:pic>
    </p:spTree>
    <p:extLst>
      <p:ext uri="{BB962C8B-B14F-4D97-AF65-F5344CB8AC3E}">
        <p14:creationId xmlns:p14="http://schemas.microsoft.com/office/powerpoint/2010/main" val="3203167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Follow safety signs</a:t>
            </a:r>
            <a:endParaRPr lang="en-AU" dirty="0"/>
          </a:p>
        </p:txBody>
      </p:sp>
      <p:sp>
        <p:nvSpPr>
          <p:cNvPr id="3" name="Content Placeholder 2"/>
          <p:cNvSpPr>
            <a:spLocks noGrp="1"/>
          </p:cNvSpPr>
          <p:nvPr>
            <p:ph sz="half" idx="1"/>
          </p:nvPr>
        </p:nvSpPr>
        <p:spPr/>
        <p:txBody>
          <a:bodyPr>
            <a:normAutofit/>
          </a:bodyPr>
          <a:lstStyle/>
          <a:p>
            <a:r>
              <a:rPr lang="en-AU" dirty="0"/>
              <a:t>Safety signs </a:t>
            </a:r>
            <a:r>
              <a:rPr lang="en-AU" dirty="0" smtClean="0"/>
              <a:t>are important communication tools at forest worksites, because they:</a:t>
            </a:r>
          </a:p>
          <a:p>
            <a:pPr lvl="1"/>
            <a:r>
              <a:rPr lang="en-AU" dirty="0" smtClean="0"/>
              <a:t>alert </a:t>
            </a:r>
            <a:r>
              <a:rPr lang="en-AU" dirty="0"/>
              <a:t>you to </a:t>
            </a:r>
            <a:r>
              <a:rPr lang="en-AU" dirty="0" smtClean="0"/>
              <a:t>hazards</a:t>
            </a:r>
          </a:p>
          <a:p>
            <a:pPr lvl="1"/>
            <a:r>
              <a:rPr lang="en-AU" dirty="0" smtClean="0"/>
              <a:t>let </a:t>
            </a:r>
            <a:r>
              <a:rPr lang="en-AU" dirty="0"/>
              <a:t>you know where safety equipment is located </a:t>
            </a:r>
            <a:endParaRPr lang="en-AU" dirty="0" smtClean="0"/>
          </a:p>
          <a:p>
            <a:pPr lvl="1"/>
            <a:r>
              <a:rPr lang="en-AU" dirty="0" smtClean="0"/>
              <a:t>point </a:t>
            </a:r>
            <a:r>
              <a:rPr lang="en-AU" dirty="0"/>
              <a:t>out the PPE you need to be </a:t>
            </a:r>
            <a:r>
              <a:rPr lang="en-AU" dirty="0" smtClean="0"/>
              <a:t>wearing.</a:t>
            </a:r>
          </a:p>
          <a:p>
            <a:r>
              <a:rPr lang="en-AU" dirty="0" smtClean="0"/>
              <a:t>You must follow safety signs at all times.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27</a:t>
            </a:fld>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647991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 name="Rectangle 9"/>
          <p:cNvSpPr/>
          <p:nvPr/>
        </p:nvSpPr>
        <p:spPr>
          <a:xfrm>
            <a:off x="0" y="342900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smtClean="0">
                <a:solidFill>
                  <a:schemeClr val="bg1"/>
                </a:solidFill>
              </a:rPr>
              <a:t>Identify</a:t>
            </a:r>
            <a:endParaRPr lang="en-AU" dirty="0">
              <a:solidFill>
                <a:schemeClr val="bg1"/>
              </a:solidFill>
            </a:endParaRPr>
          </a:p>
        </p:txBody>
      </p:sp>
      <p:sp>
        <p:nvSpPr>
          <p:cNvPr id="3" name="Text Placeholder 2"/>
          <p:cNvSpPr>
            <a:spLocks noGrp="1"/>
          </p:cNvSpPr>
          <p:nvPr>
            <p:ph type="body" idx="1"/>
          </p:nvPr>
        </p:nvSpPr>
        <p:spPr>
          <a:xfrm>
            <a:off x="831850" y="4589463"/>
            <a:ext cx="8504238" cy="1500187"/>
          </a:xfrm>
        </p:spPr>
        <p:txBody>
          <a:bodyPr/>
          <a:lstStyle/>
          <a:p>
            <a:r>
              <a:rPr lang="en-AU" dirty="0" smtClean="0">
                <a:solidFill>
                  <a:schemeClr val="bg1"/>
                </a:solidFill>
              </a:rPr>
              <a:t>risks</a:t>
            </a:r>
            <a:endParaRPr lang="en-AU" dirty="0">
              <a:solidFill>
                <a:schemeClr val="bg1"/>
              </a:solidFill>
            </a:endParaRP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28</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2187465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Identify </a:t>
            </a:r>
            <a:r>
              <a:rPr lang="en-AU" dirty="0" smtClean="0"/>
              <a:t>hazards</a:t>
            </a:r>
            <a:endParaRPr lang="en-AU" dirty="0"/>
          </a:p>
        </p:txBody>
      </p:sp>
      <p:sp>
        <p:nvSpPr>
          <p:cNvPr id="3" name="Content Placeholder 2"/>
          <p:cNvSpPr>
            <a:spLocks noGrp="1"/>
          </p:cNvSpPr>
          <p:nvPr>
            <p:ph sz="half" idx="1"/>
          </p:nvPr>
        </p:nvSpPr>
        <p:spPr/>
        <p:txBody>
          <a:bodyPr/>
          <a:lstStyle/>
          <a:p>
            <a:r>
              <a:rPr lang="en-AU" dirty="0" smtClean="0"/>
              <a:t>Always look out </a:t>
            </a:r>
            <a:r>
              <a:rPr lang="en-AU" dirty="0"/>
              <a:t>for hazards in your work </a:t>
            </a:r>
            <a:r>
              <a:rPr lang="en-AU" dirty="0" smtClean="0"/>
              <a:t>area.</a:t>
            </a:r>
          </a:p>
          <a:p>
            <a:r>
              <a:rPr lang="en-AU" dirty="0" smtClean="0"/>
              <a:t>Your </a:t>
            </a:r>
            <a:r>
              <a:rPr lang="en-AU" dirty="0"/>
              <a:t>supervisor will </a:t>
            </a:r>
            <a:r>
              <a:rPr lang="en-AU" dirty="0" smtClean="0"/>
              <a:t>identify the </a:t>
            </a:r>
            <a:r>
              <a:rPr lang="en-AU" i="1" dirty="0" smtClean="0"/>
              <a:t>known</a:t>
            </a:r>
            <a:r>
              <a:rPr lang="en-AU" dirty="0" smtClean="0"/>
              <a:t> and </a:t>
            </a:r>
            <a:r>
              <a:rPr lang="en-AU" i="1" dirty="0" smtClean="0"/>
              <a:t>likely</a:t>
            </a:r>
            <a:r>
              <a:rPr lang="en-AU" dirty="0" smtClean="0"/>
              <a:t> hazards on-site during </a:t>
            </a:r>
            <a:r>
              <a:rPr lang="en-AU" dirty="0"/>
              <a:t>the site </a:t>
            </a:r>
            <a:r>
              <a:rPr lang="en-AU" dirty="0" smtClean="0"/>
              <a:t>induction.</a:t>
            </a:r>
          </a:p>
          <a:p>
            <a:r>
              <a:rPr lang="en-AU" dirty="0" smtClean="0"/>
              <a:t>However, some hazards will appear </a:t>
            </a:r>
            <a:r>
              <a:rPr lang="en-AU" dirty="0"/>
              <a:t>over </a:t>
            </a:r>
            <a:r>
              <a:rPr lang="en-AU" dirty="0" smtClean="0"/>
              <a:t>time, and you must report </a:t>
            </a:r>
            <a:r>
              <a:rPr lang="en-AU" dirty="0"/>
              <a:t>these to your </a:t>
            </a:r>
            <a:r>
              <a:rPr lang="en-AU" dirty="0" smtClean="0"/>
              <a:t>supervisor.</a:t>
            </a:r>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29</a:t>
            </a:fld>
            <a:endParaRPr lang="en-AU"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8"/>
          <a:stretch/>
        </p:blipFill>
        <p:spPr>
          <a:xfrm>
            <a:off x="6450904" y="0"/>
            <a:ext cx="5741096" cy="6858000"/>
          </a:xfrm>
          <a:prstGeom prst="rect">
            <a:avLst/>
          </a:prstGeom>
        </p:spPr>
      </p:pic>
    </p:spTree>
    <p:extLst>
      <p:ext uri="{BB962C8B-B14F-4D97-AF65-F5344CB8AC3E}">
        <p14:creationId xmlns:p14="http://schemas.microsoft.com/office/powerpoint/2010/main" val="2927329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1" cy="6858000"/>
          </a:xfrm>
          <a:prstGeom prst="rect">
            <a:avLst/>
          </a:prstGeom>
        </p:spPr>
      </p:pic>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3</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
        <p:nvSpPr>
          <p:cNvPr id="11" name="Title 10"/>
          <p:cNvSpPr>
            <a:spLocks noGrp="1"/>
          </p:cNvSpPr>
          <p:nvPr>
            <p:ph type="title"/>
          </p:nvPr>
        </p:nvSpPr>
        <p:spPr/>
        <p:txBody>
          <a:bodyPr/>
          <a:lstStyle/>
          <a:p>
            <a:r>
              <a:rPr lang="en-AU" dirty="0" smtClean="0">
                <a:solidFill>
                  <a:schemeClr val="bg1"/>
                </a:solidFill>
              </a:rPr>
              <a:t>Forest safety</a:t>
            </a:r>
            <a:endParaRPr lang="en-AU" dirty="0">
              <a:solidFill>
                <a:schemeClr val="bg1"/>
              </a:solidFill>
            </a:endParaRPr>
          </a:p>
        </p:txBody>
      </p:sp>
      <p:sp>
        <p:nvSpPr>
          <p:cNvPr id="12" name="Text Placeholder 11"/>
          <p:cNvSpPr>
            <a:spLocks noGrp="1"/>
          </p:cNvSpPr>
          <p:nvPr>
            <p:ph type="body" idx="1"/>
          </p:nvPr>
        </p:nvSpPr>
        <p:spPr/>
        <p:txBody>
          <a:bodyPr/>
          <a:lstStyle/>
          <a:p>
            <a:r>
              <a:rPr lang="en-AU" dirty="0">
                <a:solidFill>
                  <a:schemeClr val="bg1"/>
                </a:solidFill>
              </a:rPr>
              <a:t>w</a:t>
            </a:r>
            <a:r>
              <a:rPr lang="en-AU" dirty="0" smtClean="0">
                <a:solidFill>
                  <a:schemeClr val="bg1"/>
                </a:solidFill>
              </a:rPr>
              <a:t>hat you need to know</a:t>
            </a:r>
            <a:endParaRPr lang="en-AU" dirty="0">
              <a:solidFill>
                <a:schemeClr val="bg1"/>
              </a:solidFill>
            </a:endParaRPr>
          </a:p>
        </p:txBody>
      </p:sp>
    </p:spTree>
    <p:extLst>
      <p:ext uri="{BB962C8B-B14F-4D97-AF65-F5344CB8AC3E}">
        <p14:creationId xmlns:p14="http://schemas.microsoft.com/office/powerpoint/2010/main" val="1804934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Common hazards</a:t>
            </a:r>
            <a:endParaRPr lang="en-AU" dirty="0"/>
          </a:p>
        </p:txBody>
      </p:sp>
      <p:sp>
        <p:nvSpPr>
          <p:cNvPr id="5" name="Content Placeholder 4"/>
          <p:cNvSpPr>
            <a:spLocks noGrp="1"/>
          </p:cNvSpPr>
          <p:nvPr>
            <p:ph sz="half" idx="1"/>
          </p:nvPr>
        </p:nvSpPr>
        <p:spPr/>
        <p:txBody>
          <a:bodyPr/>
          <a:lstStyle/>
          <a:p>
            <a:pPr marL="0" indent="0">
              <a:buNone/>
            </a:pPr>
            <a:r>
              <a:rPr lang="en-AU" b="1" dirty="0" smtClean="0"/>
              <a:t>Hazard</a:t>
            </a:r>
            <a:endParaRPr lang="en-AU" dirty="0"/>
          </a:p>
          <a:p>
            <a:pPr marL="0" indent="0">
              <a:buNone/>
            </a:pPr>
            <a:r>
              <a:rPr lang="en-AU" dirty="0" smtClean="0"/>
              <a:t>Equipment and machinery operation</a:t>
            </a:r>
            <a:endParaRPr lang="en-AU" dirty="0"/>
          </a:p>
          <a:p>
            <a:pPr marL="0" indent="0">
              <a:buNone/>
            </a:pPr>
            <a:endParaRPr lang="en-AU" dirty="0"/>
          </a:p>
          <a:p>
            <a:pPr marL="0" indent="0">
              <a:buNone/>
            </a:pPr>
            <a:r>
              <a:rPr lang="en-AU" b="1" dirty="0"/>
              <a:t>Potential </a:t>
            </a:r>
            <a:r>
              <a:rPr lang="en-AU" b="1" dirty="0" smtClean="0"/>
              <a:t>harm</a:t>
            </a:r>
            <a:endParaRPr lang="en-AU" b="1" dirty="0"/>
          </a:p>
          <a:p>
            <a:pPr marL="0" indent="0">
              <a:buNone/>
            </a:pPr>
            <a:r>
              <a:rPr lang="en-AU" dirty="0" smtClean="0"/>
              <a:t>Injury caused by falling or flying objects</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30</a:t>
            </a:fld>
            <a:endParaRPr lang="en-AU"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
        <p:nvSpPr>
          <p:cNvPr id="15" name="TextBox 14"/>
          <p:cNvSpPr txBox="1"/>
          <p:nvPr/>
        </p:nvSpPr>
        <p:spPr>
          <a:xfrm>
            <a:off x="827088" y="5902235"/>
            <a:ext cx="5192712" cy="276999"/>
          </a:xfrm>
          <a:prstGeom prst="rect">
            <a:avLst/>
          </a:prstGeom>
          <a:noFill/>
        </p:spPr>
        <p:txBody>
          <a:bodyPr wrap="square" rtlCol="0">
            <a:spAutoFit/>
          </a:bodyPr>
          <a:lstStyle/>
          <a:p>
            <a:pPr lvl="0"/>
            <a:r>
              <a:rPr lang="en-AU" sz="1200" dirty="0" smtClean="0"/>
              <a:t>Image: Sustainable Timber Tasmania</a:t>
            </a:r>
            <a:endParaRPr lang="en-AU" sz="1200" dirty="0"/>
          </a:p>
        </p:txBody>
      </p:sp>
    </p:spTree>
    <p:extLst>
      <p:ext uri="{BB962C8B-B14F-4D97-AF65-F5344CB8AC3E}">
        <p14:creationId xmlns:p14="http://schemas.microsoft.com/office/powerpoint/2010/main" val="775838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Common hazards</a:t>
            </a:r>
            <a:endParaRPr lang="en-AU" dirty="0"/>
          </a:p>
        </p:txBody>
      </p:sp>
      <p:sp>
        <p:nvSpPr>
          <p:cNvPr id="5" name="Content Placeholder 4"/>
          <p:cNvSpPr>
            <a:spLocks noGrp="1"/>
          </p:cNvSpPr>
          <p:nvPr>
            <p:ph sz="half" idx="1"/>
          </p:nvPr>
        </p:nvSpPr>
        <p:spPr/>
        <p:txBody>
          <a:bodyPr/>
          <a:lstStyle/>
          <a:p>
            <a:pPr marL="0" indent="0">
              <a:buNone/>
            </a:pPr>
            <a:r>
              <a:rPr lang="en-AU" b="1" dirty="0"/>
              <a:t>H</a:t>
            </a:r>
            <a:r>
              <a:rPr lang="en-AU" b="1" dirty="0" smtClean="0"/>
              <a:t>azard</a:t>
            </a:r>
            <a:endParaRPr lang="en-AU" dirty="0"/>
          </a:p>
          <a:p>
            <a:pPr marL="0" indent="0">
              <a:buNone/>
            </a:pPr>
            <a:r>
              <a:rPr lang="en-AU" dirty="0" smtClean="0"/>
              <a:t>Excessive noise</a:t>
            </a:r>
            <a:endParaRPr lang="en-AU" dirty="0"/>
          </a:p>
          <a:p>
            <a:pPr marL="0" indent="0">
              <a:buNone/>
            </a:pPr>
            <a:endParaRPr lang="en-AU" dirty="0"/>
          </a:p>
          <a:p>
            <a:pPr marL="0" indent="0">
              <a:buNone/>
            </a:pPr>
            <a:r>
              <a:rPr lang="en-AU" b="1" dirty="0"/>
              <a:t>Potential </a:t>
            </a:r>
            <a:r>
              <a:rPr lang="en-AU" b="1" dirty="0" smtClean="0"/>
              <a:t>harm</a:t>
            </a:r>
            <a:endParaRPr lang="en-AU" b="1" dirty="0"/>
          </a:p>
          <a:p>
            <a:pPr marL="0" indent="0">
              <a:buNone/>
            </a:pPr>
            <a:r>
              <a:rPr lang="en-AU" dirty="0" smtClean="0"/>
              <a:t>Hearing loss</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31</a:t>
            </a:fld>
            <a:endParaRPr lang="en-AU"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732288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Common hazards</a:t>
            </a:r>
            <a:endParaRPr lang="en-AU" dirty="0"/>
          </a:p>
        </p:txBody>
      </p:sp>
      <p:sp>
        <p:nvSpPr>
          <p:cNvPr id="3" name="Content Placeholder 2"/>
          <p:cNvSpPr>
            <a:spLocks noGrp="1"/>
          </p:cNvSpPr>
          <p:nvPr>
            <p:ph sz="half" idx="1"/>
          </p:nvPr>
        </p:nvSpPr>
        <p:spPr/>
        <p:txBody>
          <a:bodyPr/>
          <a:lstStyle/>
          <a:p>
            <a:pPr marL="0" indent="0">
              <a:buNone/>
            </a:pPr>
            <a:r>
              <a:rPr lang="en-AU" b="1" dirty="0" smtClean="0"/>
              <a:t>Hazard</a:t>
            </a:r>
            <a:endParaRPr lang="en-AU" dirty="0"/>
          </a:p>
          <a:p>
            <a:pPr marL="0" indent="0">
              <a:buNone/>
            </a:pPr>
            <a:r>
              <a:rPr lang="en-AU" dirty="0" smtClean="0"/>
              <a:t>Shifting, lifting and carrying (manual handling)</a:t>
            </a:r>
          </a:p>
          <a:p>
            <a:pPr marL="0" indent="0">
              <a:buNone/>
            </a:pPr>
            <a:endParaRPr lang="en-AU" dirty="0" smtClean="0"/>
          </a:p>
          <a:p>
            <a:pPr marL="0" indent="0">
              <a:buNone/>
            </a:pPr>
            <a:r>
              <a:rPr lang="en-AU" b="1" dirty="0" smtClean="0"/>
              <a:t>Potential harm</a:t>
            </a:r>
            <a:endParaRPr lang="en-AU" b="1" dirty="0"/>
          </a:p>
          <a:p>
            <a:pPr marL="0" indent="0">
              <a:buNone/>
            </a:pPr>
            <a:r>
              <a:rPr lang="en-AU" dirty="0"/>
              <a:t>Musculoskeletal disorders</a:t>
            </a:r>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32</a:t>
            </a:fld>
            <a:endParaRPr lang="en-AU"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55040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Common hazards</a:t>
            </a:r>
            <a:endParaRPr lang="en-AU" dirty="0"/>
          </a:p>
        </p:txBody>
      </p:sp>
      <p:sp>
        <p:nvSpPr>
          <p:cNvPr id="3" name="Content Placeholder 2"/>
          <p:cNvSpPr>
            <a:spLocks noGrp="1"/>
          </p:cNvSpPr>
          <p:nvPr>
            <p:ph sz="half" idx="1"/>
          </p:nvPr>
        </p:nvSpPr>
        <p:spPr/>
        <p:txBody>
          <a:bodyPr/>
          <a:lstStyle/>
          <a:p>
            <a:pPr marL="0" indent="0">
              <a:buNone/>
            </a:pPr>
            <a:r>
              <a:rPr lang="en-AU" b="1" dirty="0" smtClean="0"/>
              <a:t>Hazard</a:t>
            </a:r>
            <a:endParaRPr lang="en-AU" dirty="0"/>
          </a:p>
          <a:p>
            <a:pPr marL="0" indent="0">
              <a:buNone/>
            </a:pPr>
            <a:r>
              <a:rPr lang="en-AU" dirty="0" smtClean="0"/>
              <a:t>Hazardous trees</a:t>
            </a:r>
          </a:p>
          <a:p>
            <a:pPr marL="0" indent="0">
              <a:buNone/>
            </a:pPr>
            <a:endParaRPr lang="en-AU" dirty="0"/>
          </a:p>
          <a:p>
            <a:pPr marL="0" indent="0">
              <a:buNone/>
            </a:pPr>
            <a:r>
              <a:rPr lang="en-AU" b="1" dirty="0"/>
              <a:t>Potential </a:t>
            </a:r>
            <a:r>
              <a:rPr lang="en-AU" b="1" dirty="0" smtClean="0"/>
              <a:t>harm</a:t>
            </a:r>
            <a:endParaRPr lang="en-AU" b="1" dirty="0"/>
          </a:p>
          <a:p>
            <a:pPr marL="0" indent="0">
              <a:buNone/>
            </a:pPr>
            <a:r>
              <a:rPr lang="en-AU" dirty="0"/>
              <a:t>Injury caused by </a:t>
            </a:r>
            <a:r>
              <a:rPr lang="en-AU" dirty="0" smtClean="0"/>
              <a:t>falling limbs</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33</a:t>
            </a:fld>
            <a:endParaRPr lang="en-AU" dirty="0"/>
          </a:p>
        </p:txBody>
      </p:sp>
      <p:sp>
        <p:nvSpPr>
          <p:cNvPr id="15" name="TextBox 14"/>
          <p:cNvSpPr txBox="1"/>
          <p:nvPr/>
        </p:nvSpPr>
        <p:spPr>
          <a:xfrm>
            <a:off x="827088" y="5902235"/>
            <a:ext cx="5192712" cy="276999"/>
          </a:xfrm>
          <a:prstGeom prst="rect">
            <a:avLst/>
          </a:prstGeom>
          <a:noFill/>
        </p:spPr>
        <p:txBody>
          <a:bodyPr wrap="square" rtlCol="0">
            <a:spAutoFit/>
          </a:bodyPr>
          <a:lstStyle/>
          <a:p>
            <a:pPr lvl="0"/>
            <a:r>
              <a:rPr lang="en-AU" sz="1200" dirty="0" smtClean="0"/>
              <a:t>Image: Forest Practices Authority (FPA)</a:t>
            </a:r>
            <a:endParaRPr lang="en-AU" sz="1200"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5892561" y="558563"/>
            <a:ext cx="6858000" cy="5740877"/>
          </a:xfrm>
          <a:prstGeom prst="rect">
            <a:avLst/>
          </a:prstGeom>
        </p:spPr>
      </p:pic>
    </p:spTree>
    <p:extLst>
      <p:ext uri="{BB962C8B-B14F-4D97-AF65-F5344CB8AC3E}">
        <p14:creationId xmlns:p14="http://schemas.microsoft.com/office/powerpoint/2010/main" val="3755152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Common hazards</a:t>
            </a:r>
            <a:endParaRPr lang="en-AU" dirty="0"/>
          </a:p>
        </p:txBody>
      </p:sp>
      <p:sp>
        <p:nvSpPr>
          <p:cNvPr id="3" name="Content Placeholder 2"/>
          <p:cNvSpPr>
            <a:spLocks noGrp="1"/>
          </p:cNvSpPr>
          <p:nvPr>
            <p:ph sz="half" idx="1"/>
          </p:nvPr>
        </p:nvSpPr>
        <p:spPr/>
        <p:txBody>
          <a:bodyPr/>
          <a:lstStyle/>
          <a:p>
            <a:pPr marL="0" indent="0">
              <a:buNone/>
            </a:pPr>
            <a:r>
              <a:rPr lang="en-AU" b="1" dirty="0" smtClean="0"/>
              <a:t>Hazard</a:t>
            </a:r>
            <a:endParaRPr lang="en-AU" dirty="0"/>
          </a:p>
          <a:p>
            <a:pPr marL="0" indent="0">
              <a:buNone/>
            </a:pPr>
            <a:r>
              <a:rPr lang="en-AU" dirty="0"/>
              <a:t>Sunlight (ultraviolet radiation</a:t>
            </a:r>
            <a:r>
              <a:rPr lang="en-AU" dirty="0" smtClean="0"/>
              <a:t>)</a:t>
            </a:r>
            <a:endParaRPr lang="en-AU" dirty="0"/>
          </a:p>
          <a:p>
            <a:pPr marL="0" indent="0">
              <a:buNone/>
            </a:pPr>
            <a:endParaRPr lang="en-AU" dirty="0"/>
          </a:p>
          <a:p>
            <a:pPr marL="0" indent="0">
              <a:buNone/>
            </a:pPr>
            <a:r>
              <a:rPr lang="en-AU" b="1" dirty="0"/>
              <a:t>Potential </a:t>
            </a:r>
            <a:r>
              <a:rPr lang="en-AU" b="1" dirty="0" smtClean="0"/>
              <a:t>harm</a:t>
            </a:r>
            <a:endParaRPr lang="en-AU" b="1" dirty="0"/>
          </a:p>
          <a:p>
            <a:pPr marL="0" indent="0">
              <a:buNone/>
            </a:pPr>
            <a:r>
              <a:rPr lang="en-AU" dirty="0"/>
              <a:t>Sunburn, eye damage, sunspots, skin cancer</a:t>
            </a:r>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smtClean="0"/>
              <a:pPr/>
              <a:t>34</a:t>
            </a:fld>
            <a:endParaRPr lang="en-AU"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4514379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p:spPr>
        <p:txBody>
          <a:bodyPr/>
          <a:lstStyle/>
          <a:p>
            <a:r>
              <a:rPr lang="en-AU" dirty="0" smtClean="0"/>
              <a:t>Calculate risks</a:t>
            </a:r>
            <a:endParaRPr lang="en-AU" dirty="0"/>
          </a:p>
        </p:txBody>
      </p:sp>
      <p:sp>
        <p:nvSpPr>
          <p:cNvPr id="14" name="Content Placeholder 13"/>
          <p:cNvSpPr>
            <a:spLocks noGrp="1"/>
          </p:cNvSpPr>
          <p:nvPr>
            <p:ph sz="half" idx="1"/>
          </p:nvPr>
        </p:nvSpPr>
        <p:spPr/>
        <p:txBody>
          <a:bodyPr>
            <a:normAutofit/>
          </a:bodyPr>
          <a:lstStyle/>
          <a:p>
            <a:r>
              <a:rPr lang="en-AU" dirty="0"/>
              <a:t>If you notice a </a:t>
            </a:r>
            <a:r>
              <a:rPr lang="en-AU" dirty="0" smtClean="0"/>
              <a:t>hazard, you’ll </a:t>
            </a:r>
            <a:r>
              <a:rPr lang="en-AU" dirty="0"/>
              <a:t>need to calculate the </a:t>
            </a:r>
            <a:r>
              <a:rPr lang="en-AU" i="1" dirty="0"/>
              <a:t>likelihood</a:t>
            </a:r>
            <a:r>
              <a:rPr lang="en-AU" dirty="0"/>
              <a:t> of it </a:t>
            </a:r>
            <a:r>
              <a:rPr lang="en-AU" dirty="0" smtClean="0"/>
              <a:t>causing any </a:t>
            </a:r>
            <a:r>
              <a:rPr lang="en-AU" dirty="0"/>
              <a:t>harm, and the </a:t>
            </a:r>
            <a:r>
              <a:rPr lang="en-AU" i="1" dirty="0"/>
              <a:t>consequence</a:t>
            </a:r>
            <a:r>
              <a:rPr lang="en-AU" dirty="0"/>
              <a:t> of this </a:t>
            </a:r>
            <a:r>
              <a:rPr lang="en-AU" dirty="0" smtClean="0"/>
              <a:t>happening.</a:t>
            </a:r>
            <a:endParaRPr lang="en-AU" dirty="0"/>
          </a:p>
          <a:p>
            <a:r>
              <a:rPr lang="en-AU" dirty="0" smtClean="0"/>
              <a:t>You can use a risk </a:t>
            </a:r>
            <a:r>
              <a:rPr lang="en-AU" dirty="0"/>
              <a:t>matrix </a:t>
            </a:r>
            <a:r>
              <a:rPr lang="en-AU" dirty="0" smtClean="0"/>
              <a:t>to do this quickly:</a:t>
            </a:r>
            <a:endParaRPr lang="en-AU" dirty="0"/>
          </a:p>
          <a:p>
            <a:pPr lvl="1"/>
            <a:r>
              <a:rPr lang="en-AU" dirty="0"/>
              <a:t>Step </a:t>
            </a:r>
            <a:r>
              <a:rPr lang="en-AU" dirty="0" smtClean="0"/>
              <a:t>1: </a:t>
            </a:r>
            <a:r>
              <a:rPr lang="en-AU" dirty="0"/>
              <a:t>Identify the </a:t>
            </a:r>
            <a:r>
              <a:rPr lang="en-AU" i="1" dirty="0"/>
              <a:t>likelihood</a:t>
            </a:r>
          </a:p>
          <a:p>
            <a:pPr lvl="1"/>
            <a:r>
              <a:rPr lang="en-AU" dirty="0" smtClean="0"/>
              <a:t>Step </a:t>
            </a:r>
            <a:r>
              <a:rPr lang="en-AU" dirty="0"/>
              <a:t>2: Identify the </a:t>
            </a:r>
            <a:r>
              <a:rPr lang="en-AU" i="1" dirty="0"/>
              <a:t>consequence</a:t>
            </a:r>
          </a:p>
          <a:p>
            <a:pPr lvl="1"/>
            <a:r>
              <a:rPr lang="en-AU" dirty="0" smtClean="0"/>
              <a:t>Step 3: </a:t>
            </a:r>
            <a:r>
              <a:rPr lang="en-AU" dirty="0"/>
              <a:t>Determine the </a:t>
            </a:r>
            <a:r>
              <a:rPr lang="en-AU" i="1" dirty="0"/>
              <a:t>risk </a:t>
            </a:r>
            <a:r>
              <a:rPr lang="en-AU" i="1" dirty="0" smtClean="0"/>
              <a:t>rating</a:t>
            </a:r>
            <a:endParaRPr lang="en-AU" i="1" dirty="0"/>
          </a:p>
        </p:txBody>
      </p:sp>
      <p:sp>
        <p:nvSpPr>
          <p:cNvPr id="2" name="Footer Placeholder 1"/>
          <p:cNvSpPr>
            <a:spLocks noGrp="1"/>
          </p:cNvSpPr>
          <p:nvPr>
            <p:ph type="ftr" sz="quarter" idx="10"/>
          </p:nvPr>
        </p:nvSpPr>
        <p:spPr/>
        <p:txBody>
          <a:bodyPr/>
          <a:lstStyle/>
          <a:p>
            <a:r>
              <a:rPr lang="en-AU" dirty="0" smtClean="0"/>
              <a:t>Version 1.4</a:t>
            </a:r>
            <a:endParaRPr lang="en-AU" dirty="0"/>
          </a:p>
        </p:txBody>
      </p:sp>
      <p:sp>
        <p:nvSpPr>
          <p:cNvPr id="3" name="Slide Number Placeholder 2"/>
          <p:cNvSpPr>
            <a:spLocks noGrp="1"/>
          </p:cNvSpPr>
          <p:nvPr>
            <p:ph type="sldNum" sz="quarter" idx="11"/>
          </p:nvPr>
        </p:nvSpPr>
        <p:spPr/>
        <p:txBody>
          <a:bodyPr/>
          <a:lstStyle/>
          <a:p>
            <a:r>
              <a:rPr lang="en-AU" dirty="0"/>
              <a:t>Slide </a:t>
            </a:r>
            <a:fld id="{4EA72B09-40CC-41DA-9734-563003760C24}" type="slidenum">
              <a:rPr lang="en-AU"/>
              <a:pPr/>
              <a:t>35</a:t>
            </a:fld>
            <a:endParaRPr lang="en-AU" dirty="0"/>
          </a:p>
        </p:txBody>
      </p:sp>
      <p:grpSp>
        <p:nvGrpSpPr>
          <p:cNvPr id="18" name="Group 17"/>
          <p:cNvGrpSpPr/>
          <p:nvPr/>
        </p:nvGrpSpPr>
        <p:grpSpPr>
          <a:xfrm>
            <a:off x="7968088" y="365125"/>
            <a:ext cx="2736000" cy="5811838"/>
            <a:chOff x="7968088" y="365125"/>
            <a:chExt cx="2736000" cy="5811838"/>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088" y="365125"/>
              <a:ext cx="2736000" cy="26293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088" y="3437071"/>
              <a:ext cx="2736000" cy="2739892"/>
            </a:xfrm>
            <a:prstGeom prst="rect">
              <a:avLst/>
            </a:prstGeom>
          </p:spPr>
        </p:pic>
      </p:grpSp>
    </p:spTree>
    <p:extLst>
      <p:ext uri="{BB962C8B-B14F-4D97-AF65-F5344CB8AC3E}">
        <p14:creationId xmlns:p14="http://schemas.microsoft.com/office/powerpoint/2010/main" val="3992109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599" cy="1325563"/>
          </a:xfrm>
          <a:solidFill>
            <a:schemeClr val="bg1"/>
          </a:solidFill>
        </p:spPr>
        <p:txBody>
          <a:bodyPr/>
          <a:lstStyle/>
          <a:p>
            <a:r>
              <a:rPr lang="en-AU" dirty="0" smtClean="0"/>
              <a:t>Activity 1</a:t>
            </a:r>
            <a:endParaRPr lang="en-AU" dirty="0"/>
          </a:p>
        </p:txBody>
      </p:sp>
      <p:sp>
        <p:nvSpPr>
          <p:cNvPr id="6" name="Content Placeholder 5"/>
          <p:cNvSpPr>
            <a:spLocks noGrp="1"/>
          </p:cNvSpPr>
          <p:nvPr>
            <p:ph sz="half" idx="1"/>
          </p:nvPr>
        </p:nvSpPr>
        <p:spPr/>
        <p:txBody>
          <a:bodyPr>
            <a:normAutofit/>
          </a:bodyPr>
          <a:lstStyle/>
          <a:p>
            <a:pPr lvl="0"/>
            <a:r>
              <a:rPr lang="en-AU" dirty="0"/>
              <a:t>You’re working </a:t>
            </a:r>
            <a:r>
              <a:rPr lang="en-AU" dirty="0" smtClean="0"/>
              <a:t>in summer.</a:t>
            </a:r>
          </a:p>
          <a:p>
            <a:pPr lvl="0"/>
            <a:r>
              <a:rPr lang="en-AU" dirty="0" smtClean="0"/>
              <a:t>The UV Index is predicted to reach 9 (very high).</a:t>
            </a:r>
          </a:p>
          <a:p>
            <a:pPr lvl="0"/>
            <a:r>
              <a:rPr lang="en-AU" dirty="0" smtClean="0"/>
              <a:t>You’re unable </a:t>
            </a:r>
            <a:r>
              <a:rPr lang="en-AU" dirty="0"/>
              <a:t>to rotate with other </a:t>
            </a:r>
            <a:r>
              <a:rPr lang="en-AU" dirty="0" smtClean="0"/>
              <a:t>workers.</a:t>
            </a:r>
          </a:p>
          <a:p>
            <a:pPr marL="0" lvl="0" indent="0">
              <a:buNone/>
            </a:pPr>
            <a:endParaRPr lang="en-AU" dirty="0" smtClean="0"/>
          </a:p>
          <a:p>
            <a:pPr marL="0" indent="0">
              <a:buNone/>
            </a:pPr>
            <a:r>
              <a:rPr lang="en-AU" b="1" dirty="0" smtClean="0"/>
              <a:t>What </a:t>
            </a:r>
            <a:r>
              <a:rPr lang="en-AU" b="1" dirty="0"/>
              <a:t>is the risk of </a:t>
            </a:r>
            <a:r>
              <a:rPr lang="en-AU" b="1" dirty="0" smtClean="0"/>
              <a:t>sunburn?</a:t>
            </a:r>
            <a:endParaRPr lang="en-AU" b="1"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36</a:t>
            </a:fld>
            <a:endParaRPr lang="en-AU" dirty="0"/>
          </a:p>
        </p:txBody>
      </p:sp>
      <p:grpSp>
        <p:nvGrpSpPr>
          <p:cNvPr id="7" name="Group 6"/>
          <p:cNvGrpSpPr/>
          <p:nvPr/>
        </p:nvGrpSpPr>
        <p:grpSpPr>
          <a:xfrm>
            <a:off x="7968088" y="365125"/>
            <a:ext cx="2736000" cy="5811838"/>
            <a:chOff x="7968088" y="365125"/>
            <a:chExt cx="2736000" cy="581183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088" y="365125"/>
              <a:ext cx="2736000" cy="26293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088" y="3437071"/>
              <a:ext cx="2736000" cy="2739892"/>
            </a:xfrm>
            <a:prstGeom prst="rect">
              <a:avLst/>
            </a:prstGeom>
          </p:spPr>
        </p:pic>
      </p:grpSp>
    </p:spTree>
    <p:extLst>
      <p:ext uri="{BB962C8B-B14F-4D97-AF65-F5344CB8AC3E}">
        <p14:creationId xmlns:p14="http://schemas.microsoft.com/office/powerpoint/2010/main" val="340990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599" cy="1325563"/>
          </a:xfrm>
          <a:solidFill>
            <a:schemeClr val="bg1"/>
          </a:solidFill>
        </p:spPr>
        <p:txBody>
          <a:bodyPr/>
          <a:lstStyle/>
          <a:p>
            <a:r>
              <a:rPr lang="en-AU" dirty="0" smtClean="0"/>
              <a:t>Activity 2</a:t>
            </a:r>
            <a:endParaRPr lang="en-AU" dirty="0"/>
          </a:p>
        </p:txBody>
      </p:sp>
      <p:sp>
        <p:nvSpPr>
          <p:cNvPr id="3" name="Content Placeholder 2"/>
          <p:cNvSpPr>
            <a:spLocks noGrp="1"/>
          </p:cNvSpPr>
          <p:nvPr>
            <p:ph sz="half" idx="1"/>
          </p:nvPr>
        </p:nvSpPr>
        <p:spPr/>
        <p:txBody>
          <a:bodyPr>
            <a:normAutofit/>
          </a:bodyPr>
          <a:lstStyle/>
          <a:p>
            <a:pPr lvl="0"/>
            <a:r>
              <a:rPr lang="en-AU" dirty="0"/>
              <a:t>You’re operating a </a:t>
            </a:r>
            <a:r>
              <a:rPr lang="en-AU" dirty="0" smtClean="0"/>
              <a:t>chainsaw.</a:t>
            </a:r>
            <a:endParaRPr lang="en-AU" dirty="0"/>
          </a:p>
          <a:p>
            <a:pPr lvl="0"/>
            <a:r>
              <a:rPr lang="en-AU" dirty="0" smtClean="0"/>
              <a:t>You’re </a:t>
            </a:r>
            <a:r>
              <a:rPr lang="en-AU" dirty="0"/>
              <a:t>using the highest rated hearing </a:t>
            </a:r>
            <a:r>
              <a:rPr lang="en-AU" dirty="0" smtClean="0"/>
              <a:t>protection.</a:t>
            </a:r>
          </a:p>
          <a:p>
            <a:pPr lvl="0"/>
            <a:r>
              <a:rPr lang="en-AU" dirty="0" smtClean="0"/>
              <a:t>You’re </a:t>
            </a:r>
            <a:r>
              <a:rPr lang="en-AU" dirty="0"/>
              <a:t>taking breaks and rotating with other workers</a:t>
            </a:r>
            <a:r>
              <a:rPr lang="en-AU" dirty="0" smtClean="0"/>
              <a:t>.</a:t>
            </a:r>
          </a:p>
          <a:p>
            <a:pPr marL="0" lvl="0" indent="0">
              <a:buNone/>
            </a:pPr>
            <a:endParaRPr lang="en-AU" dirty="0"/>
          </a:p>
          <a:p>
            <a:pPr marL="0" indent="0">
              <a:buNone/>
            </a:pPr>
            <a:r>
              <a:rPr lang="en-AU" b="1" dirty="0" smtClean="0"/>
              <a:t>What </a:t>
            </a:r>
            <a:r>
              <a:rPr lang="en-AU" b="1" dirty="0"/>
              <a:t>is the </a:t>
            </a:r>
            <a:r>
              <a:rPr lang="en-AU" b="1" dirty="0" smtClean="0"/>
              <a:t>risk of hearing loss?</a:t>
            </a:r>
          </a:p>
        </p:txBody>
      </p:sp>
      <p:sp>
        <p:nvSpPr>
          <p:cNvPr id="6" name="Footer Placeholder 5"/>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37</a:t>
            </a:fld>
            <a:endParaRPr lang="en-AU" dirty="0"/>
          </a:p>
        </p:txBody>
      </p:sp>
      <p:grpSp>
        <p:nvGrpSpPr>
          <p:cNvPr id="8" name="Group 7"/>
          <p:cNvGrpSpPr/>
          <p:nvPr/>
        </p:nvGrpSpPr>
        <p:grpSpPr>
          <a:xfrm>
            <a:off x="7968088" y="365125"/>
            <a:ext cx="2736000" cy="5811838"/>
            <a:chOff x="7968088" y="365125"/>
            <a:chExt cx="2736000" cy="581183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088" y="365125"/>
              <a:ext cx="2736000" cy="26293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088" y="3437071"/>
              <a:ext cx="2736000" cy="2739892"/>
            </a:xfrm>
            <a:prstGeom prst="rect">
              <a:avLst/>
            </a:prstGeom>
          </p:spPr>
        </p:pic>
      </p:grpSp>
    </p:spTree>
    <p:extLst>
      <p:ext uri="{BB962C8B-B14F-4D97-AF65-F5344CB8AC3E}">
        <p14:creationId xmlns:p14="http://schemas.microsoft.com/office/powerpoint/2010/main" val="2127973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a:solidFill>
            <a:schemeClr val="bg1"/>
          </a:solidFill>
        </p:spPr>
        <p:txBody>
          <a:bodyPr/>
          <a:lstStyle/>
          <a:p>
            <a:r>
              <a:rPr lang="en-AU" dirty="0" smtClean="0"/>
              <a:t>Activity 3</a:t>
            </a:r>
            <a:endParaRPr lang="en-AU" dirty="0"/>
          </a:p>
        </p:txBody>
      </p:sp>
      <p:sp>
        <p:nvSpPr>
          <p:cNvPr id="3" name="Content Placeholder 2"/>
          <p:cNvSpPr>
            <a:spLocks noGrp="1"/>
          </p:cNvSpPr>
          <p:nvPr>
            <p:ph sz="half" idx="1"/>
          </p:nvPr>
        </p:nvSpPr>
        <p:spPr/>
        <p:txBody>
          <a:bodyPr/>
          <a:lstStyle/>
          <a:p>
            <a:pPr lvl="0"/>
            <a:r>
              <a:rPr lang="en-AU" dirty="0" smtClean="0"/>
              <a:t>You’re </a:t>
            </a:r>
            <a:r>
              <a:rPr lang="en-AU" dirty="0"/>
              <a:t>working </a:t>
            </a:r>
            <a:r>
              <a:rPr lang="en-AU" dirty="0" smtClean="0"/>
              <a:t>in winter.</a:t>
            </a:r>
            <a:endParaRPr lang="en-AU" dirty="0"/>
          </a:p>
          <a:p>
            <a:pPr lvl="0"/>
            <a:r>
              <a:rPr lang="en-AU" dirty="0" smtClean="0"/>
              <a:t>The worksite </a:t>
            </a:r>
            <a:r>
              <a:rPr lang="en-AU" dirty="0"/>
              <a:t>is known for jack jumpers, but only in </a:t>
            </a:r>
            <a:r>
              <a:rPr lang="en-AU" dirty="0" smtClean="0"/>
              <a:t>summer.</a:t>
            </a:r>
          </a:p>
          <a:p>
            <a:pPr lvl="0"/>
            <a:r>
              <a:rPr lang="en-AU" dirty="0"/>
              <a:t>You’re not allergic to jack jumper stings.</a:t>
            </a:r>
            <a:endParaRPr lang="en-AU" dirty="0" smtClean="0"/>
          </a:p>
          <a:p>
            <a:pPr marL="0" lvl="0" indent="0">
              <a:buNone/>
            </a:pPr>
            <a:endParaRPr lang="en-AU" dirty="0"/>
          </a:p>
          <a:p>
            <a:pPr marL="0" indent="0">
              <a:buNone/>
            </a:pPr>
            <a:r>
              <a:rPr lang="en-AU" b="1" dirty="0"/>
              <a:t>What is the risk of a </a:t>
            </a:r>
            <a:r>
              <a:rPr lang="en-AU" b="1" dirty="0" smtClean="0"/>
              <a:t>severe allergic </a:t>
            </a:r>
            <a:r>
              <a:rPr lang="en-AU" b="1" dirty="0"/>
              <a:t>reaction</a:t>
            </a:r>
            <a:r>
              <a:rPr lang="en-AU" b="1" dirty="0" smtClean="0"/>
              <a:t>?</a:t>
            </a:r>
            <a:endParaRPr lang="en-AU" b="1"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38</a:t>
            </a:fld>
            <a:endParaRPr lang="en-AU" dirty="0"/>
          </a:p>
        </p:txBody>
      </p:sp>
      <p:grpSp>
        <p:nvGrpSpPr>
          <p:cNvPr id="8" name="Group 7"/>
          <p:cNvGrpSpPr/>
          <p:nvPr/>
        </p:nvGrpSpPr>
        <p:grpSpPr>
          <a:xfrm>
            <a:off x="7968088" y="365125"/>
            <a:ext cx="2736000" cy="5811838"/>
            <a:chOff x="7968088" y="365125"/>
            <a:chExt cx="2736000" cy="581183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088" y="365125"/>
              <a:ext cx="2736000" cy="26293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088" y="3437071"/>
              <a:ext cx="2736000" cy="2739892"/>
            </a:xfrm>
            <a:prstGeom prst="rect">
              <a:avLst/>
            </a:prstGeom>
          </p:spPr>
        </p:pic>
      </p:grpSp>
    </p:spTree>
    <p:extLst>
      <p:ext uri="{BB962C8B-B14F-4D97-AF65-F5344CB8AC3E}">
        <p14:creationId xmlns:p14="http://schemas.microsoft.com/office/powerpoint/2010/main" val="3710684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a:solidFill>
            <a:schemeClr val="bg1"/>
          </a:solidFill>
        </p:spPr>
        <p:txBody>
          <a:bodyPr/>
          <a:lstStyle/>
          <a:p>
            <a:r>
              <a:rPr lang="en-AU" dirty="0" smtClean="0"/>
              <a:t>Activity 4</a:t>
            </a:r>
            <a:endParaRPr lang="en-AU" dirty="0"/>
          </a:p>
        </p:txBody>
      </p:sp>
      <p:sp>
        <p:nvSpPr>
          <p:cNvPr id="3" name="Content Placeholder 2"/>
          <p:cNvSpPr>
            <a:spLocks noGrp="1"/>
          </p:cNvSpPr>
          <p:nvPr>
            <p:ph sz="half" idx="1"/>
          </p:nvPr>
        </p:nvSpPr>
        <p:spPr/>
        <p:txBody>
          <a:bodyPr/>
          <a:lstStyle/>
          <a:p>
            <a:pPr marL="0" indent="0">
              <a:buNone/>
            </a:pPr>
            <a:r>
              <a:rPr lang="en-AU" dirty="0"/>
              <a:t>Look at the </a:t>
            </a:r>
            <a:r>
              <a:rPr lang="en-AU" dirty="0" smtClean="0"/>
              <a:t>photo</a:t>
            </a:r>
            <a:endParaRPr lang="en-AU" dirty="0"/>
          </a:p>
          <a:p>
            <a:r>
              <a:rPr lang="en-AU" dirty="0" smtClean="0"/>
              <a:t>What safety hazard do </a:t>
            </a:r>
            <a:r>
              <a:rPr lang="en-AU" dirty="0"/>
              <a:t>you see</a:t>
            </a:r>
            <a:r>
              <a:rPr lang="en-AU" dirty="0" smtClean="0"/>
              <a:t>?</a:t>
            </a:r>
          </a:p>
          <a:p>
            <a:r>
              <a:rPr lang="en-AU" dirty="0"/>
              <a:t>What </a:t>
            </a:r>
            <a:r>
              <a:rPr lang="en-AU" dirty="0" smtClean="0"/>
              <a:t>potential safety risk </a:t>
            </a:r>
            <a:r>
              <a:rPr lang="en-AU" dirty="0"/>
              <a:t>do you see</a:t>
            </a:r>
            <a:r>
              <a:rPr lang="en-AU" dirty="0" smtClean="0"/>
              <a:t>?</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39</a:t>
            </a:fld>
            <a:endParaRPr lang="en-AU"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063127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noFill/>
        </p:spPr>
        <p:txBody>
          <a:bodyPr>
            <a:normAutofit/>
          </a:bodyPr>
          <a:lstStyle/>
          <a:p>
            <a:pPr marL="0" indent="0">
              <a:buNone/>
            </a:pPr>
            <a:r>
              <a:rPr lang="en-AU" dirty="0"/>
              <a:t>There is a high risk of </a:t>
            </a:r>
            <a:r>
              <a:rPr lang="en-AU" dirty="0" smtClean="0"/>
              <a:t>injury in </a:t>
            </a:r>
            <a:r>
              <a:rPr lang="en-AU" dirty="0"/>
              <a:t>the forest industry, and this </a:t>
            </a:r>
            <a:r>
              <a:rPr lang="en-AU" dirty="0" smtClean="0"/>
              <a:t>is due </a:t>
            </a:r>
            <a:r>
              <a:rPr lang="en-AU" dirty="0"/>
              <a:t>to</a:t>
            </a:r>
            <a:r>
              <a:rPr lang="en-AU" dirty="0" smtClean="0"/>
              <a:t>:</a:t>
            </a:r>
            <a:endParaRPr lang="en-AU" dirty="0"/>
          </a:p>
          <a:p>
            <a:r>
              <a:rPr lang="en-AU" dirty="0"/>
              <a:t>the physical demands of the job</a:t>
            </a:r>
          </a:p>
          <a:p>
            <a:r>
              <a:rPr lang="en-AU" dirty="0" smtClean="0"/>
              <a:t>the </a:t>
            </a:r>
            <a:r>
              <a:rPr lang="en-AU" dirty="0"/>
              <a:t>use of heavy machinery</a:t>
            </a:r>
          </a:p>
          <a:p>
            <a:r>
              <a:rPr lang="en-AU" dirty="0" smtClean="0"/>
              <a:t>the </a:t>
            </a:r>
            <a:r>
              <a:rPr lang="en-AU" dirty="0"/>
              <a:t>unpredictable conditions</a:t>
            </a:r>
            <a:r>
              <a:rPr lang="en-AU" dirty="0" smtClean="0"/>
              <a:t>.</a:t>
            </a:r>
          </a:p>
          <a:p>
            <a:pPr marL="0" indent="0">
              <a:buNone/>
            </a:pPr>
            <a:endParaRPr lang="en-AU" dirty="0" smtClean="0"/>
          </a:p>
          <a:p>
            <a:pPr marL="0" indent="0">
              <a:buNone/>
            </a:pPr>
            <a:r>
              <a:rPr lang="en-AU" dirty="0" smtClean="0"/>
              <a:t>One </a:t>
            </a:r>
            <a:r>
              <a:rPr lang="en-AU" dirty="0"/>
              <a:t>of the most </a:t>
            </a:r>
            <a:r>
              <a:rPr lang="en-AU" dirty="0" smtClean="0"/>
              <a:t>effective ways to </a:t>
            </a:r>
            <a:r>
              <a:rPr lang="en-AU" dirty="0"/>
              <a:t>keep yourself </a:t>
            </a:r>
            <a:r>
              <a:rPr lang="en-AU" dirty="0" smtClean="0"/>
              <a:t>safe </a:t>
            </a:r>
            <a:r>
              <a:rPr lang="en-AU" dirty="0"/>
              <a:t>is to follow safe </a:t>
            </a:r>
            <a:r>
              <a:rPr lang="en-AU" dirty="0" smtClean="0"/>
              <a:t>work procedures.</a:t>
            </a:r>
            <a:endParaRPr lang="en-AU" dirty="0"/>
          </a:p>
          <a:p>
            <a:pPr marL="0" indent="0">
              <a:buNone/>
            </a:pP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a:t>
            </a:fld>
            <a:endParaRPr lang="en-AU" dirty="0"/>
          </a:p>
        </p:txBody>
      </p:sp>
      <p:sp>
        <p:nvSpPr>
          <p:cNvPr id="11" name="Title 10"/>
          <p:cNvSpPr>
            <a:spLocks noGrp="1"/>
          </p:cNvSpPr>
          <p:nvPr>
            <p:ph type="title"/>
          </p:nvPr>
        </p:nvSpPr>
        <p:spPr>
          <a:xfrm>
            <a:off x="838200" y="365125"/>
            <a:ext cx="5181600" cy="1325563"/>
          </a:xfrm>
        </p:spPr>
        <p:txBody>
          <a:bodyPr/>
          <a:lstStyle/>
          <a:p>
            <a:r>
              <a:rPr lang="en-AU" dirty="0" smtClean="0"/>
              <a:t>Building a positive safety culture</a:t>
            </a:r>
            <a:endParaRPr lang="en-AU"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908768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a:solidFill>
            <a:schemeClr val="bg1"/>
          </a:solidFill>
        </p:spPr>
        <p:txBody>
          <a:bodyPr/>
          <a:lstStyle/>
          <a:p>
            <a:r>
              <a:rPr lang="en-AU" dirty="0" smtClean="0"/>
              <a:t>Activity 5</a:t>
            </a:r>
            <a:endParaRPr lang="en-AU" dirty="0"/>
          </a:p>
        </p:txBody>
      </p:sp>
      <p:sp>
        <p:nvSpPr>
          <p:cNvPr id="4" name="Content Placeholder 3"/>
          <p:cNvSpPr>
            <a:spLocks noGrp="1"/>
          </p:cNvSpPr>
          <p:nvPr>
            <p:ph sz="half" idx="1"/>
          </p:nvPr>
        </p:nvSpPr>
        <p:spPr/>
        <p:txBody>
          <a:bodyPr/>
          <a:lstStyle/>
          <a:p>
            <a:pPr marL="0" indent="0">
              <a:buNone/>
            </a:pPr>
            <a:r>
              <a:rPr lang="en-AU" dirty="0" smtClean="0"/>
              <a:t>Look at the photo</a:t>
            </a:r>
          </a:p>
          <a:p>
            <a:r>
              <a:rPr lang="en-AU" dirty="0" smtClean="0"/>
              <a:t>What safety hazard </a:t>
            </a:r>
            <a:r>
              <a:rPr lang="en-AU" dirty="0"/>
              <a:t>do you see?</a:t>
            </a:r>
          </a:p>
          <a:p>
            <a:r>
              <a:rPr lang="en-AU" dirty="0"/>
              <a:t>What potential </a:t>
            </a:r>
            <a:r>
              <a:rPr lang="en-AU" dirty="0" smtClean="0"/>
              <a:t>safety risk </a:t>
            </a:r>
            <a:r>
              <a:rPr lang="en-AU" dirty="0"/>
              <a:t>do you see</a:t>
            </a:r>
            <a:r>
              <a:rPr lang="en-AU" dirty="0" smtClean="0"/>
              <a:t>?</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40</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6224398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AU" dirty="0"/>
              <a:t>A </a:t>
            </a:r>
            <a:r>
              <a:rPr lang="en-AU" i="1" dirty="0"/>
              <a:t>risk control </a:t>
            </a:r>
            <a:r>
              <a:rPr lang="en-AU" dirty="0"/>
              <a:t>is an action taken to eliminate or minimise a </a:t>
            </a:r>
            <a:r>
              <a:rPr lang="en-AU" dirty="0" smtClean="0"/>
              <a:t>risk.</a:t>
            </a:r>
          </a:p>
          <a:p>
            <a:r>
              <a:rPr lang="en-AU" dirty="0" smtClean="0"/>
              <a:t>Your supervisor </a:t>
            </a:r>
            <a:r>
              <a:rPr lang="en-AU" dirty="0"/>
              <a:t>will </a:t>
            </a:r>
            <a:r>
              <a:rPr lang="en-AU" dirty="0" smtClean="0"/>
              <a:t>take you through </a:t>
            </a:r>
            <a:r>
              <a:rPr lang="en-AU" dirty="0"/>
              <a:t>the </a:t>
            </a:r>
            <a:r>
              <a:rPr lang="en-AU" dirty="0" smtClean="0"/>
              <a:t>risk </a:t>
            </a:r>
            <a:r>
              <a:rPr lang="en-AU" dirty="0"/>
              <a:t>controls </a:t>
            </a:r>
            <a:r>
              <a:rPr lang="en-AU" dirty="0" smtClean="0"/>
              <a:t>that apply at a worksite during </a:t>
            </a:r>
            <a:r>
              <a:rPr lang="en-AU" dirty="0"/>
              <a:t>the </a:t>
            </a:r>
            <a:r>
              <a:rPr lang="en-AU" dirty="0" smtClean="0"/>
              <a:t>site induction.</a:t>
            </a:r>
          </a:p>
          <a:p>
            <a:r>
              <a:rPr lang="en-AU" dirty="0" smtClean="0"/>
              <a:t>Risk </a:t>
            </a:r>
            <a:r>
              <a:rPr lang="en-AU" dirty="0"/>
              <a:t>controls are in place to keep you </a:t>
            </a:r>
            <a:r>
              <a:rPr lang="en-AU" dirty="0" smtClean="0"/>
              <a:t>safe, so make sure you follow them.</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41</a:t>
            </a:fld>
            <a:endParaRPr lang="en-AU" dirty="0"/>
          </a:p>
        </p:txBody>
      </p:sp>
      <p:sp>
        <p:nvSpPr>
          <p:cNvPr id="2" name="Title 1"/>
          <p:cNvSpPr>
            <a:spLocks noGrp="1"/>
          </p:cNvSpPr>
          <p:nvPr>
            <p:ph type="title"/>
          </p:nvPr>
        </p:nvSpPr>
        <p:spPr>
          <a:xfrm>
            <a:off x="838201" y="365125"/>
            <a:ext cx="5181599" cy="1325563"/>
          </a:xfrm>
          <a:noFill/>
        </p:spPr>
        <p:txBody>
          <a:bodyPr/>
          <a:lstStyle/>
          <a:p>
            <a:r>
              <a:rPr lang="en-AU" dirty="0" smtClean="0"/>
              <a:t>Control risks</a:t>
            </a:r>
            <a:endParaRPr lang="en-AU"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578305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indent="0">
              <a:buNone/>
            </a:pPr>
            <a:r>
              <a:rPr lang="en-AU" b="1" dirty="0" smtClean="0"/>
              <a:t>Risk control for muscle strain</a:t>
            </a:r>
          </a:p>
          <a:p>
            <a:pPr marL="0" indent="0">
              <a:buNone/>
            </a:pPr>
            <a:r>
              <a:rPr lang="en-AU" dirty="0" smtClean="0"/>
              <a:t>To minimise the risk of muscle strain when getting in and out of machinery, you should always apply the following risk control:</a:t>
            </a:r>
          </a:p>
          <a:p>
            <a:r>
              <a:rPr lang="en-AU" dirty="0"/>
              <a:t>u</a:t>
            </a:r>
            <a:r>
              <a:rPr lang="en-AU" dirty="0" smtClean="0"/>
              <a:t>se three points of contact when entering or exiting a machine.</a:t>
            </a:r>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42</a:t>
            </a:fld>
            <a:endParaRPr lang="en-AU" dirty="0"/>
          </a:p>
        </p:txBody>
      </p:sp>
      <p:sp>
        <p:nvSpPr>
          <p:cNvPr id="2" name="Title 1"/>
          <p:cNvSpPr>
            <a:spLocks noGrp="1"/>
          </p:cNvSpPr>
          <p:nvPr>
            <p:ph type="title"/>
          </p:nvPr>
        </p:nvSpPr>
        <p:spPr>
          <a:xfrm>
            <a:off x="838201" y="365125"/>
            <a:ext cx="5181599" cy="1325563"/>
          </a:xfrm>
          <a:noFill/>
        </p:spPr>
        <p:txBody>
          <a:bodyPr/>
          <a:lstStyle/>
          <a:p>
            <a:r>
              <a:rPr lang="en-AU" dirty="0" smtClean="0"/>
              <a:t>Control risks</a:t>
            </a:r>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829018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Control risks</a:t>
            </a:r>
            <a:endParaRPr lang="en-AU" dirty="0"/>
          </a:p>
        </p:txBody>
      </p:sp>
      <p:sp>
        <p:nvSpPr>
          <p:cNvPr id="3" name="Content Placeholder 2"/>
          <p:cNvSpPr>
            <a:spLocks noGrp="1"/>
          </p:cNvSpPr>
          <p:nvPr>
            <p:ph sz="half" idx="1"/>
          </p:nvPr>
        </p:nvSpPr>
        <p:spPr/>
        <p:txBody>
          <a:bodyPr/>
          <a:lstStyle/>
          <a:p>
            <a:pPr marL="0" indent="0">
              <a:buNone/>
            </a:pPr>
            <a:r>
              <a:rPr lang="en-AU" b="1" dirty="0" smtClean="0"/>
              <a:t>Risk controls for sunburn</a:t>
            </a:r>
          </a:p>
          <a:p>
            <a:pPr marL="0" indent="0">
              <a:buNone/>
            </a:pPr>
            <a:r>
              <a:rPr lang="en-AU" dirty="0" smtClean="0"/>
              <a:t>To </a:t>
            </a:r>
            <a:r>
              <a:rPr lang="en-AU" dirty="0"/>
              <a:t>minimise </a:t>
            </a:r>
            <a:r>
              <a:rPr lang="en-AU" dirty="0" smtClean="0"/>
              <a:t>the risk of sunburn, you should always apply the following risk controls:</a:t>
            </a:r>
            <a:endParaRPr lang="en-AU" dirty="0"/>
          </a:p>
          <a:p>
            <a:r>
              <a:rPr lang="en-AU" dirty="0" smtClean="0"/>
              <a:t>apply sunscreen</a:t>
            </a:r>
            <a:endParaRPr lang="en-AU" dirty="0"/>
          </a:p>
          <a:p>
            <a:r>
              <a:rPr lang="en-AU" dirty="0" smtClean="0"/>
              <a:t>wear sunglasses</a:t>
            </a:r>
          </a:p>
          <a:p>
            <a:r>
              <a:rPr lang="en-AU" dirty="0" smtClean="0"/>
              <a:t>work in the shade (if possible)</a:t>
            </a:r>
          </a:p>
          <a:p>
            <a:r>
              <a:rPr lang="en-AU" dirty="0"/>
              <a:t>rotate </a:t>
            </a:r>
            <a:r>
              <a:rPr lang="en-AU" dirty="0" smtClean="0"/>
              <a:t>with other </a:t>
            </a:r>
            <a:r>
              <a:rPr lang="en-AU" dirty="0"/>
              <a:t>workers to reduce your exposure to the </a:t>
            </a:r>
            <a:r>
              <a:rPr lang="en-AU" dirty="0" smtClean="0"/>
              <a:t>sun.</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43</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4278148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Complete reports</a:t>
            </a:r>
            <a:endParaRPr lang="en-AU" dirty="0"/>
          </a:p>
        </p:txBody>
      </p:sp>
      <p:sp>
        <p:nvSpPr>
          <p:cNvPr id="3" name="Content Placeholder 2"/>
          <p:cNvSpPr>
            <a:spLocks noGrp="1"/>
          </p:cNvSpPr>
          <p:nvPr>
            <p:ph sz="half" idx="1"/>
          </p:nvPr>
        </p:nvSpPr>
        <p:spPr/>
        <p:txBody>
          <a:bodyPr/>
          <a:lstStyle/>
          <a:p>
            <a:r>
              <a:rPr lang="en-AU" dirty="0" smtClean="0"/>
              <a:t>If you discover a </a:t>
            </a:r>
            <a:r>
              <a:rPr lang="en-AU" i="1" dirty="0" smtClean="0"/>
              <a:t>new</a:t>
            </a:r>
            <a:r>
              <a:rPr lang="en-AU" dirty="0" smtClean="0"/>
              <a:t> hazard at a worksite (e.g. an old mine shaft), you will need to report it to your supervisor immediately.</a:t>
            </a:r>
          </a:p>
          <a:p>
            <a:r>
              <a:rPr lang="en-AU" dirty="0" smtClean="0"/>
              <a:t>Your supervisor will then:</a:t>
            </a:r>
          </a:p>
          <a:p>
            <a:pPr lvl="1"/>
            <a:r>
              <a:rPr lang="en-AU" dirty="0" smtClean="0"/>
              <a:t>add the hazard to the FOS Plan; or</a:t>
            </a:r>
          </a:p>
          <a:p>
            <a:pPr lvl="1"/>
            <a:r>
              <a:rPr lang="en-AU" dirty="0" smtClean="0"/>
              <a:t>contact the forest manager or landowner and ask them to add the hazard to the FOS Plan.</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44</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740102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Complete reports</a:t>
            </a:r>
            <a:endParaRPr lang="en-AU" dirty="0"/>
          </a:p>
        </p:txBody>
      </p:sp>
      <p:sp>
        <p:nvSpPr>
          <p:cNvPr id="4" name="Content Placeholder 3"/>
          <p:cNvSpPr>
            <a:spLocks noGrp="1"/>
          </p:cNvSpPr>
          <p:nvPr>
            <p:ph sz="half" idx="1"/>
          </p:nvPr>
        </p:nvSpPr>
        <p:spPr/>
        <p:txBody>
          <a:bodyPr>
            <a:normAutofit/>
          </a:bodyPr>
          <a:lstStyle/>
          <a:p>
            <a:r>
              <a:rPr lang="en-AU" dirty="0" smtClean="0"/>
              <a:t>If you witness a safety incident at a forest worksite, you’ll need to complete an incident form.</a:t>
            </a:r>
          </a:p>
          <a:p>
            <a:r>
              <a:rPr lang="en-AU" dirty="0"/>
              <a:t>Some </a:t>
            </a:r>
            <a:r>
              <a:rPr lang="en-AU" dirty="0" smtClean="0"/>
              <a:t>contractors have a </a:t>
            </a:r>
            <a:r>
              <a:rPr lang="en-AU" dirty="0"/>
              <a:t>mobile phone app </a:t>
            </a:r>
            <a:r>
              <a:rPr lang="en-AU" dirty="0" smtClean="0"/>
              <a:t>for this</a:t>
            </a:r>
            <a:r>
              <a:rPr lang="en-AU" dirty="0"/>
              <a:t>, while others </a:t>
            </a:r>
            <a:r>
              <a:rPr lang="en-AU" dirty="0" smtClean="0"/>
              <a:t>have a </a:t>
            </a:r>
            <a:r>
              <a:rPr lang="en-AU" dirty="0"/>
              <a:t>hard-copy </a:t>
            </a:r>
            <a:r>
              <a:rPr lang="en-AU" dirty="0" smtClean="0"/>
              <a:t>form.</a:t>
            </a:r>
          </a:p>
          <a:p>
            <a:r>
              <a:rPr lang="en-AU" dirty="0"/>
              <a:t>Your supervisor will </a:t>
            </a:r>
            <a:r>
              <a:rPr lang="en-AU" dirty="0" smtClean="0"/>
              <a:t>explain the </a:t>
            </a:r>
            <a:r>
              <a:rPr lang="en-AU" i="1" dirty="0"/>
              <a:t>incident </a:t>
            </a:r>
            <a:r>
              <a:rPr lang="en-AU" i="1" dirty="0" smtClean="0"/>
              <a:t>reporting </a:t>
            </a:r>
            <a:r>
              <a:rPr lang="en-AU" i="1" dirty="0"/>
              <a:t>procedure </a:t>
            </a:r>
            <a:r>
              <a:rPr lang="en-AU" dirty="0" smtClean="0"/>
              <a:t>at the </a:t>
            </a:r>
            <a:r>
              <a:rPr lang="en-AU" dirty="0"/>
              <a:t>site </a:t>
            </a:r>
            <a:r>
              <a:rPr lang="en-AU" dirty="0" smtClean="0"/>
              <a:t>induction.</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45</a:t>
            </a:fld>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501151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Complete reports</a:t>
            </a:r>
            <a:endParaRPr lang="en-AU" dirty="0"/>
          </a:p>
        </p:txBody>
      </p:sp>
      <p:sp>
        <p:nvSpPr>
          <p:cNvPr id="4" name="Content Placeholder 3"/>
          <p:cNvSpPr>
            <a:spLocks noGrp="1"/>
          </p:cNvSpPr>
          <p:nvPr>
            <p:ph sz="half" idx="1"/>
          </p:nvPr>
        </p:nvSpPr>
        <p:spPr/>
        <p:txBody>
          <a:bodyPr>
            <a:normAutofit/>
          </a:bodyPr>
          <a:lstStyle/>
          <a:p>
            <a:pPr marL="0" indent="0">
              <a:buNone/>
            </a:pPr>
            <a:r>
              <a:rPr lang="en-AU" b="1" dirty="0" smtClean="0"/>
              <a:t>Notifiable incidents</a:t>
            </a:r>
          </a:p>
          <a:p>
            <a:r>
              <a:rPr lang="en-AU" dirty="0" smtClean="0"/>
              <a:t>If any of the following occur on-site, WorkSafe Tasmania must be notified on </a:t>
            </a:r>
            <a:r>
              <a:rPr lang="en-AU" dirty="0"/>
              <a:t>1300 366 </a:t>
            </a:r>
            <a:r>
              <a:rPr lang="en-AU" dirty="0" smtClean="0"/>
              <a:t>322:</a:t>
            </a:r>
            <a:endParaRPr lang="en-AU" dirty="0"/>
          </a:p>
          <a:p>
            <a:pPr lvl="1"/>
            <a:r>
              <a:rPr lang="en-AU" dirty="0" smtClean="0"/>
              <a:t>death</a:t>
            </a:r>
            <a:endParaRPr lang="en-AU" dirty="0"/>
          </a:p>
          <a:p>
            <a:pPr lvl="1"/>
            <a:r>
              <a:rPr lang="en-AU" dirty="0" smtClean="0"/>
              <a:t>serious injury or illness</a:t>
            </a:r>
          </a:p>
          <a:p>
            <a:pPr lvl="1"/>
            <a:r>
              <a:rPr lang="en-AU" dirty="0" smtClean="0"/>
              <a:t>dangerous incident</a:t>
            </a:r>
          </a:p>
          <a:p>
            <a:r>
              <a:rPr lang="en-AU" dirty="0" smtClean="0"/>
              <a:t>An online form must also be lodged within 48 hours.</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46</a:t>
            </a:fld>
            <a:endParaRPr lang="en-AU"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363" y="800100"/>
            <a:ext cx="5544856" cy="4085051"/>
          </a:xfrm>
          <a:prstGeom prst="rect">
            <a:avLst/>
          </a:prstGeom>
        </p:spPr>
      </p:pic>
    </p:spTree>
    <p:extLst>
      <p:ext uri="{BB962C8B-B14F-4D97-AF65-F5344CB8AC3E}">
        <p14:creationId xmlns:p14="http://schemas.microsoft.com/office/powerpoint/2010/main" val="943134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Rectangle 10"/>
          <p:cNvSpPr/>
          <p:nvPr/>
        </p:nvSpPr>
        <p:spPr>
          <a:xfrm>
            <a:off x="0" y="342900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smtClean="0">
                <a:solidFill>
                  <a:schemeClr val="bg1"/>
                </a:solidFill>
              </a:rPr>
              <a:t>Respond</a:t>
            </a:r>
            <a:endParaRPr lang="en-AU" dirty="0">
              <a:solidFill>
                <a:schemeClr val="bg1"/>
              </a:solidFill>
            </a:endParaRP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t</a:t>
            </a:r>
            <a:r>
              <a:rPr lang="en-AU" dirty="0" smtClean="0">
                <a:solidFill>
                  <a:schemeClr val="bg1"/>
                </a:solidFill>
              </a:rPr>
              <a:t>o accidents and emergencies</a:t>
            </a:r>
            <a:endParaRPr lang="en-AU" dirty="0">
              <a:solidFill>
                <a:schemeClr val="bg1"/>
              </a:solidFill>
            </a:endParaRP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smtClean="0">
                <a:solidFill>
                  <a:schemeClr val="bg1"/>
                </a:solidFill>
              </a:rPr>
              <a:pPr/>
              <a:t>47</a:t>
            </a:fld>
            <a:endParaRPr lang="en-AU"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4194555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Notify people</a:t>
            </a:r>
            <a:endParaRPr lang="en-AU" dirty="0"/>
          </a:p>
        </p:txBody>
      </p:sp>
      <p:sp>
        <p:nvSpPr>
          <p:cNvPr id="3" name="Content Placeholder 2"/>
          <p:cNvSpPr>
            <a:spLocks noGrp="1"/>
          </p:cNvSpPr>
          <p:nvPr>
            <p:ph sz="half" idx="1"/>
          </p:nvPr>
        </p:nvSpPr>
        <p:spPr/>
        <p:txBody>
          <a:bodyPr/>
          <a:lstStyle/>
          <a:p>
            <a:r>
              <a:rPr lang="en-AU" dirty="0"/>
              <a:t>Chemical spills, coupe invasions, injured workers and </a:t>
            </a:r>
            <a:r>
              <a:rPr lang="en-AU" dirty="0" smtClean="0"/>
              <a:t>fires </a:t>
            </a:r>
            <a:r>
              <a:rPr lang="en-AU" dirty="0"/>
              <a:t>are the types of emergencies that can occur at forest </a:t>
            </a:r>
            <a:r>
              <a:rPr lang="en-AU" dirty="0" smtClean="0"/>
              <a:t>worksites.</a:t>
            </a:r>
          </a:p>
          <a:p>
            <a:r>
              <a:rPr lang="en-AU" dirty="0" smtClean="0"/>
              <a:t>If you witness an emergency, you </a:t>
            </a:r>
            <a:r>
              <a:rPr lang="en-AU" b="1" dirty="0" smtClean="0"/>
              <a:t>must</a:t>
            </a:r>
            <a:r>
              <a:rPr lang="en-AU" dirty="0" smtClean="0"/>
              <a:t> notify your supervisor.</a:t>
            </a:r>
          </a:p>
          <a:p>
            <a:r>
              <a:rPr lang="en-AU" dirty="0" smtClean="0"/>
              <a:t>If someone is injured, you’ll also need to notify the worksite first aider.</a:t>
            </a:r>
          </a:p>
          <a:p>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48</a:t>
            </a:fld>
            <a:endParaRPr lang="en-AU" dirty="0"/>
          </a:p>
        </p:txBody>
      </p:sp>
      <p:sp>
        <p:nvSpPr>
          <p:cNvPr id="13" name="TextBox 12"/>
          <p:cNvSpPr txBox="1"/>
          <p:nvPr/>
        </p:nvSpPr>
        <p:spPr>
          <a:xfrm>
            <a:off x="827088" y="5902235"/>
            <a:ext cx="5192712" cy="276999"/>
          </a:xfrm>
          <a:prstGeom prst="rect">
            <a:avLst/>
          </a:prstGeom>
          <a:noFill/>
        </p:spPr>
        <p:txBody>
          <a:bodyPr wrap="square" rtlCol="0">
            <a:spAutoFit/>
          </a:bodyPr>
          <a:lstStyle/>
          <a:p>
            <a:pPr lvl="0"/>
            <a:r>
              <a:rPr lang="en-AU" sz="1200" dirty="0" smtClean="0"/>
              <a:t>Image: Sustainable Timber Tasmania</a:t>
            </a:r>
            <a:endParaRPr lang="en-AU" sz="1200"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11834"/>
            <a:ext cx="5741096" cy="6869834"/>
          </a:xfrm>
          <a:prstGeom prst="rect">
            <a:avLst/>
          </a:prstGeom>
        </p:spPr>
      </p:pic>
    </p:spTree>
    <p:extLst>
      <p:ext uri="{BB962C8B-B14F-4D97-AF65-F5344CB8AC3E}">
        <p14:creationId xmlns:p14="http://schemas.microsoft.com/office/powerpoint/2010/main" val="1180664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Notify people</a:t>
            </a:r>
            <a:endParaRPr lang="en-AU" dirty="0"/>
          </a:p>
        </p:txBody>
      </p:sp>
      <p:sp>
        <p:nvSpPr>
          <p:cNvPr id="3" name="Content Placeholder 2"/>
          <p:cNvSpPr>
            <a:spLocks noGrp="1"/>
          </p:cNvSpPr>
          <p:nvPr>
            <p:ph sz="half" idx="1"/>
          </p:nvPr>
        </p:nvSpPr>
        <p:spPr/>
        <p:txBody>
          <a:bodyPr>
            <a:normAutofit/>
          </a:bodyPr>
          <a:lstStyle/>
          <a:p>
            <a:r>
              <a:rPr lang="en-AU" dirty="0" smtClean="0"/>
              <a:t>Use reliable communication devices in an emergency.</a:t>
            </a:r>
          </a:p>
          <a:p>
            <a:r>
              <a:rPr lang="en-AU" dirty="0" smtClean="0"/>
              <a:t>Use the following numbers to contact emergency services:</a:t>
            </a:r>
          </a:p>
          <a:p>
            <a:pPr lvl="1"/>
            <a:r>
              <a:rPr lang="en-AU" dirty="0"/>
              <a:t>000 </a:t>
            </a:r>
            <a:r>
              <a:rPr lang="en-AU" dirty="0" smtClean="0"/>
              <a:t>(fixed/mobile/pay phones)</a:t>
            </a:r>
            <a:endParaRPr lang="en-AU" dirty="0"/>
          </a:p>
          <a:p>
            <a:pPr lvl="1"/>
            <a:r>
              <a:rPr lang="en-AU" dirty="0"/>
              <a:t>112 </a:t>
            </a:r>
            <a:r>
              <a:rPr lang="en-AU" dirty="0" smtClean="0"/>
              <a:t>(most </a:t>
            </a:r>
            <a:r>
              <a:rPr lang="en-AU" dirty="0"/>
              <a:t>mobile phones</a:t>
            </a:r>
            <a:r>
              <a:rPr lang="en-AU" dirty="0" smtClean="0"/>
              <a:t>).</a:t>
            </a:r>
          </a:p>
          <a:p>
            <a:r>
              <a:rPr lang="en-AU" dirty="0" smtClean="0"/>
              <a:t>Contact WorkSafe Tasmania on </a:t>
            </a:r>
            <a:r>
              <a:rPr lang="en-AU" dirty="0"/>
              <a:t>1300 366 </a:t>
            </a:r>
            <a:r>
              <a:rPr lang="en-AU" dirty="0" smtClean="0"/>
              <a:t>322 if the emergency is a </a:t>
            </a:r>
            <a:r>
              <a:rPr lang="en-AU" i="1" dirty="0" smtClean="0"/>
              <a:t>notifiable incident</a:t>
            </a:r>
            <a:r>
              <a:rPr lang="en-AU" dirty="0" smtClean="0"/>
              <a:t>.</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49</a:t>
            </a:fld>
            <a:endParaRPr lang="en-AU" dirty="0"/>
          </a:p>
        </p:txBody>
      </p:sp>
      <p:sp>
        <p:nvSpPr>
          <p:cNvPr id="7" name="TextBox 6"/>
          <p:cNvSpPr txBox="1"/>
          <p:nvPr/>
        </p:nvSpPr>
        <p:spPr>
          <a:xfrm>
            <a:off x="827088" y="5902235"/>
            <a:ext cx="5192712" cy="276999"/>
          </a:xfrm>
          <a:prstGeom prst="rect">
            <a:avLst/>
          </a:prstGeom>
          <a:noFill/>
        </p:spPr>
        <p:txBody>
          <a:bodyPr wrap="square" rtlCol="0">
            <a:spAutoFit/>
          </a:bodyPr>
          <a:lstStyle/>
          <a:p>
            <a:pPr lvl="0"/>
            <a:r>
              <a:rPr lang="en-AU" sz="1200" dirty="0" smtClean="0"/>
              <a:t>Image: Sustainable Timber Tasmania</a:t>
            </a:r>
            <a:endParaRPr lang="en-AU" sz="1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038796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Forest safety in Tasmania</a:t>
            </a:r>
            <a:endParaRPr lang="en-AU" dirty="0"/>
          </a:p>
        </p:txBody>
      </p:sp>
      <p:sp>
        <p:nvSpPr>
          <p:cNvPr id="6" name="Content Placeholder 5"/>
          <p:cNvSpPr>
            <a:spLocks noGrp="1"/>
          </p:cNvSpPr>
          <p:nvPr>
            <p:ph sz="half" idx="1"/>
          </p:nvPr>
        </p:nvSpPr>
        <p:spPr/>
        <p:txBody>
          <a:bodyPr>
            <a:normAutofit/>
          </a:bodyPr>
          <a:lstStyle/>
          <a:p>
            <a:pPr fontAlgn="t"/>
            <a:r>
              <a:rPr lang="en-AU" dirty="0" smtClean="0"/>
              <a:t>The legislation</a:t>
            </a:r>
          </a:p>
          <a:p>
            <a:pPr fontAlgn="t"/>
            <a:r>
              <a:rPr lang="en-AU" dirty="0" smtClean="0"/>
              <a:t>The Code</a:t>
            </a:r>
            <a:endParaRPr lang="en-AU" dirty="0"/>
          </a:p>
          <a:p>
            <a:pPr fontAlgn="t"/>
            <a:r>
              <a:rPr lang="en-AU" dirty="0" smtClean="0"/>
              <a:t>The regulator</a:t>
            </a:r>
            <a:endParaRPr lang="en-AU" dirty="0"/>
          </a:p>
          <a:p>
            <a:pPr fontAlgn="t"/>
            <a:r>
              <a:rPr lang="en-AU" dirty="0" smtClean="0"/>
              <a:t>The PCBUs</a:t>
            </a:r>
            <a:endParaRPr lang="en-AU" dirty="0"/>
          </a:p>
          <a:p>
            <a:pPr fontAlgn="t"/>
            <a:r>
              <a:rPr lang="en-AU" dirty="0" smtClean="0"/>
              <a:t>The plan</a:t>
            </a:r>
            <a:endParaRPr lang="en-AU" dirty="0"/>
          </a:p>
          <a:p>
            <a:pPr fontAlgn="t"/>
            <a:r>
              <a:rPr lang="en-AU" dirty="0" smtClean="0"/>
              <a:t>The workers</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a:t>
            </a:fld>
            <a:endParaRPr lang="en-AU"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77130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599" cy="1325563"/>
          </a:xfrm>
        </p:spPr>
        <p:txBody>
          <a:bodyPr/>
          <a:lstStyle/>
          <a:p>
            <a:r>
              <a:rPr lang="en-AU" dirty="0" smtClean="0"/>
              <a:t>Follow emergency plans</a:t>
            </a:r>
            <a:endParaRPr lang="en-AU" dirty="0"/>
          </a:p>
        </p:txBody>
      </p:sp>
      <p:sp>
        <p:nvSpPr>
          <p:cNvPr id="3" name="Content Placeholder 2"/>
          <p:cNvSpPr>
            <a:spLocks noGrp="1"/>
          </p:cNvSpPr>
          <p:nvPr>
            <p:ph sz="half" idx="1"/>
          </p:nvPr>
        </p:nvSpPr>
        <p:spPr/>
        <p:txBody>
          <a:bodyPr>
            <a:normAutofit/>
          </a:bodyPr>
          <a:lstStyle/>
          <a:p>
            <a:r>
              <a:rPr lang="en-AU" dirty="0" smtClean="0"/>
              <a:t>Forest worksites </a:t>
            </a:r>
            <a:r>
              <a:rPr lang="en-AU" dirty="0"/>
              <a:t>must </a:t>
            </a:r>
            <a:r>
              <a:rPr lang="en-AU" dirty="0" smtClean="0"/>
              <a:t>have emergency plans.</a:t>
            </a:r>
          </a:p>
          <a:p>
            <a:r>
              <a:rPr lang="en-AU" dirty="0" smtClean="0"/>
              <a:t>Your supervisor will take you through these during the site induction.</a:t>
            </a:r>
          </a:p>
          <a:p>
            <a:r>
              <a:rPr lang="en-AU" dirty="0" smtClean="0"/>
              <a:t>You </a:t>
            </a:r>
            <a:r>
              <a:rPr lang="en-AU" b="1" dirty="0" smtClean="0"/>
              <a:t>must</a:t>
            </a:r>
            <a:r>
              <a:rPr lang="en-AU" dirty="0" smtClean="0"/>
              <a:t> know where the EMPs (emergency meeting points) are.</a:t>
            </a:r>
          </a:p>
          <a:p>
            <a:r>
              <a:rPr lang="en-AU" dirty="0" smtClean="0"/>
              <a:t>You </a:t>
            </a:r>
            <a:r>
              <a:rPr lang="en-AU" b="1" dirty="0" smtClean="0"/>
              <a:t>must</a:t>
            </a:r>
            <a:r>
              <a:rPr lang="en-AU" dirty="0" smtClean="0"/>
              <a:t> be familiar with the evacuation procedure.</a:t>
            </a:r>
          </a:p>
          <a:p>
            <a:endParaRPr lang="en-AU" dirty="0" smtClean="0"/>
          </a:p>
          <a:p>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50</a:t>
            </a:fld>
            <a:endParaRPr lang="en-AU"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3627499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599" cy="1325563"/>
          </a:xfrm>
        </p:spPr>
        <p:txBody>
          <a:bodyPr/>
          <a:lstStyle/>
          <a:p>
            <a:r>
              <a:rPr lang="en-AU" dirty="0" smtClean="0"/>
              <a:t>Follow emergency plans</a:t>
            </a:r>
            <a:endParaRPr lang="en-AU" dirty="0"/>
          </a:p>
        </p:txBody>
      </p:sp>
      <p:sp>
        <p:nvSpPr>
          <p:cNvPr id="3" name="Content Placeholder 2"/>
          <p:cNvSpPr>
            <a:spLocks noGrp="1"/>
          </p:cNvSpPr>
          <p:nvPr>
            <p:ph sz="half" idx="1"/>
          </p:nvPr>
        </p:nvSpPr>
        <p:spPr/>
        <p:txBody>
          <a:bodyPr>
            <a:normAutofit/>
          </a:bodyPr>
          <a:lstStyle/>
          <a:p>
            <a:pPr marL="0" indent="0">
              <a:buNone/>
            </a:pPr>
            <a:r>
              <a:rPr lang="en-AU" dirty="0" smtClean="0"/>
              <a:t>Emergency plan (example only) for an unplanned fire on-site:</a:t>
            </a:r>
          </a:p>
          <a:p>
            <a:r>
              <a:rPr lang="en-AU" dirty="0" smtClean="0"/>
              <a:t>Notify supervisor/crew</a:t>
            </a:r>
          </a:p>
          <a:p>
            <a:r>
              <a:rPr lang="en-AU" dirty="0" smtClean="0"/>
              <a:t>Assess risk of fire behaviour</a:t>
            </a:r>
          </a:p>
          <a:p>
            <a:r>
              <a:rPr lang="en-AU" dirty="0" smtClean="0"/>
              <a:t>Notify fire service/landowner</a:t>
            </a:r>
          </a:p>
          <a:p>
            <a:r>
              <a:rPr lang="en-AU" dirty="0" smtClean="0"/>
              <a:t>Confirm EMPs and escape routes</a:t>
            </a:r>
          </a:p>
          <a:p>
            <a:r>
              <a:rPr lang="en-AU" dirty="0" smtClean="0"/>
              <a:t>If controllable, use firefighting equipment/PPE to control fire</a:t>
            </a:r>
          </a:p>
          <a:p>
            <a:r>
              <a:rPr lang="en-AU" dirty="0" smtClean="0"/>
              <a:t>If uncontrollable, evacuate site.</a:t>
            </a:r>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51</a:t>
            </a:fld>
            <a:endParaRPr lang="en-AU"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3958721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18163" cy="1325563"/>
          </a:xfrm>
        </p:spPr>
        <p:txBody>
          <a:bodyPr/>
          <a:lstStyle/>
          <a:p>
            <a:r>
              <a:rPr lang="en-AU" dirty="0" smtClean="0"/>
              <a:t>Test emergency procedures</a:t>
            </a:r>
            <a:endParaRPr lang="en-AU" dirty="0"/>
          </a:p>
        </p:txBody>
      </p:sp>
      <p:sp>
        <p:nvSpPr>
          <p:cNvPr id="3" name="Content Placeholder 2"/>
          <p:cNvSpPr>
            <a:spLocks noGrp="1"/>
          </p:cNvSpPr>
          <p:nvPr>
            <p:ph sz="half" idx="1"/>
          </p:nvPr>
        </p:nvSpPr>
        <p:spPr/>
        <p:txBody>
          <a:bodyPr>
            <a:normAutofit/>
          </a:bodyPr>
          <a:lstStyle/>
          <a:p>
            <a:pPr marL="0" indent="0">
              <a:buNone/>
            </a:pPr>
            <a:r>
              <a:rPr lang="en-AU" dirty="0" smtClean="0"/>
              <a:t>Emergency and evacuation </a:t>
            </a:r>
            <a:r>
              <a:rPr lang="en-AU" dirty="0"/>
              <a:t>procedures must be </a:t>
            </a:r>
            <a:r>
              <a:rPr lang="en-AU" dirty="0" smtClean="0"/>
              <a:t>tested regularly, </a:t>
            </a:r>
            <a:r>
              <a:rPr lang="en-AU" dirty="0"/>
              <a:t>and </a:t>
            </a:r>
            <a:r>
              <a:rPr lang="en-AU" dirty="0" smtClean="0"/>
              <a:t>this involves:</a:t>
            </a:r>
            <a:endParaRPr lang="en-AU" dirty="0"/>
          </a:p>
          <a:p>
            <a:r>
              <a:rPr lang="en-AU" dirty="0" smtClean="0"/>
              <a:t>testing on-site communications</a:t>
            </a:r>
          </a:p>
          <a:p>
            <a:r>
              <a:rPr lang="en-AU" dirty="0" smtClean="0"/>
              <a:t>updating emergency contacts</a:t>
            </a:r>
          </a:p>
          <a:p>
            <a:r>
              <a:rPr lang="en-AU" dirty="0" smtClean="0"/>
              <a:t>reviewing emergency plans</a:t>
            </a:r>
          </a:p>
          <a:p>
            <a:r>
              <a:rPr lang="en-AU" dirty="0" smtClean="0"/>
              <a:t>checking emergency equipment</a:t>
            </a:r>
          </a:p>
          <a:p>
            <a:r>
              <a:rPr lang="en-AU" dirty="0" smtClean="0"/>
              <a:t>confirming EMPs</a:t>
            </a:r>
          </a:p>
          <a:p>
            <a:r>
              <a:rPr lang="en-AU" dirty="0" smtClean="0"/>
              <a:t>practicing evacuations.</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52</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14716208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18163" cy="1325563"/>
          </a:xfrm>
        </p:spPr>
        <p:txBody>
          <a:bodyPr/>
          <a:lstStyle/>
          <a:p>
            <a:r>
              <a:rPr lang="en-AU" dirty="0" smtClean="0"/>
              <a:t>Record emergency procedures</a:t>
            </a:r>
            <a:endParaRPr lang="en-AU" dirty="0"/>
          </a:p>
        </p:txBody>
      </p:sp>
      <p:sp>
        <p:nvSpPr>
          <p:cNvPr id="3" name="Content Placeholder 2"/>
          <p:cNvSpPr>
            <a:spLocks noGrp="1"/>
          </p:cNvSpPr>
          <p:nvPr>
            <p:ph sz="half" idx="1"/>
          </p:nvPr>
        </p:nvSpPr>
        <p:spPr/>
        <p:txBody>
          <a:bodyPr>
            <a:normAutofit/>
          </a:bodyPr>
          <a:lstStyle/>
          <a:p>
            <a:r>
              <a:rPr lang="en-AU" dirty="0" smtClean="0"/>
              <a:t>If you think an emergency procedure can be improved, bring it up at a toolbox meeting.</a:t>
            </a:r>
          </a:p>
          <a:p>
            <a:r>
              <a:rPr lang="en-AU" dirty="0" smtClean="0"/>
              <a:t>If everyone agrees, your supervisor will record the toolbox discussion and update the emergency procedure.</a:t>
            </a:r>
          </a:p>
          <a:p>
            <a:r>
              <a:rPr lang="en-AU" dirty="0" smtClean="0"/>
              <a:t>By raising safety issues, you’re making the worksite safer for yourself and your work mates.</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53</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850544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18163" cy="1325563"/>
          </a:xfrm>
        </p:spPr>
        <p:txBody>
          <a:bodyPr/>
          <a:lstStyle/>
          <a:p>
            <a:r>
              <a:rPr lang="en-AU" dirty="0" smtClean="0"/>
              <a:t>A final word…</a:t>
            </a:r>
            <a:endParaRPr lang="en-AU" dirty="0"/>
          </a:p>
        </p:txBody>
      </p:sp>
      <p:sp>
        <p:nvSpPr>
          <p:cNvPr id="3" name="Content Placeholder 2"/>
          <p:cNvSpPr>
            <a:spLocks noGrp="1"/>
          </p:cNvSpPr>
          <p:nvPr>
            <p:ph sz="half" idx="1"/>
          </p:nvPr>
        </p:nvSpPr>
        <p:spPr/>
        <p:txBody>
          <a:bodyPr/>
          <a:lstStyle/>
          <a:p>
            <a:pPr marL="0" indent="0">
              <a:buNone/>
            </a:pPr>
            <a:r>
              <a:rPr lang="en-AU" dirty="0"/>
              <a:t>If you’re not sure about a safety issue on-site, stop work and ask your </a:t>
            </a:r>
            <a:r>
              <a:rPr lang="en-AU" dirty="0" smtClean="0"/>
              <a:t>supervisor.</a:t>
            </a:r>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54</a:t>
            </a:fld>
            <a:endParaRPr lang="en-AU"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2416962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831850" y="1709738"/>
            <a:ext cx="8504238" cy="2852737"/>
          </a:xfrm>
        </p:spPr>
        <p:txBody>
          <a:bodyPr/>
          <a:lstStyle/>
          <a:p>
            <a:r>
              <a:rPr lang="en-AU" dirty="0" smtClean="0">
                <a:solidFill>
                  <a:schemeClr val="bg1"/>
                </a:solidFill>
              </a:rPr>
              <a:t>Where to from here?</a:t>
            </a:r>
            <a:endParaRPr lang="en-AU" dirty="0">
              <a:solidFill>
                <a:schemeClr val="bg1"/>
              </a:solidFill>
            </a:endParaRPr>
          </a:p>
        </p:txBody>
      </p:sp>
      <p:sp>
        <p:nvSpPr>
          <p:cNvPr id="3" name="Text Placeholder 2"/>
          <p:cNvSpPr>
            <a:spLocks noGrp="1"/>
          </p:cNvSpPr>
          <p:nvPr>
            <p:ph type="body" idx="1"/>
          </p:nvPr>
        </p:nvSpPr>
        <p:spPr>
          <a:xfrm>
            <a:off x="831850" y="4589463"/>
            <a:ext cx="8504238" cy="1500187"/>
          </a:xfrm>
        </p:spPr>
        <p:txBody>
          <a:bodyPr/>
          <a:lstStyle/>
          <a:p>
            <a:r>
              <a:rPr lang="en-AU" dirty="0" smtClean="0">
                <a:solidFill>
                  <a:schemeClr val="bg1"/>
                </a:solidFill>
              </a:rPr>
              <a:t>How to reinforce and validate your training</a:t>
            </a:r>
            <a:endParaRPr lang="en-AU" dirty="0">
              <a:solidFill>
                <a:schemeClr val="bg1"/>
              </a:solidFill>
            </a:endParaRP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smtClean="0">
                <a:solidFill>
                  <a:schemeClr val="bg1"/>
                </a:solidFill>
              </a:rPr>
              <a:t>Version 1.4</a:t>
            </a:r>
            <a:endParaRPr lang="en-AU" dirty="0">
              <a:solidFill>
                <a:schemeClr val="bg1"/>
              </a:solidFill>
            </a:endParaRP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55</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34946533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Where to from here?</a:t>
            </a:r>
            <a:endParaRPr lang="en-AU" dirty="0"/>
          </a:p>
        </p:txBody>
      </p:sp>
      <p:sp>
        <p:nvSpPr>
          <p:cNvPr id="3" name="Content Placeholder 2"/>
          <p:cNvSpPr>
            <a:spLocks noGrp="1"/>
          </p:cNvSpPr>
          <p:nvPr>
            <p:ph idx="1"/>
          </p:nvPr>
        </p:nvSpPr>
        <p:spPr/>
        <p:txBody>
          <a:bodyPr/>
          <a:lstStyle/>
          <a:p>
            <a:r>
              <a:rPr lang="en-AU" dirty="0" smtClean="0"/>
              <a:t>Complete the health and safety checklist</a:t>
            </a:r>
          </a:p>
          <a:p>
            <a:pPr lvl="1"/>
            <a:r>
              <a:rPr lang="en-AU" dirty="0" smtClean="0"/>
              <a:t>this will only take a minute, and it will give you a useful summary of the topics covered in today’s training.</a:t>
            </a:r>
          </a:p>
          <a:p>
            <a:r>
              <a:rPr lang="en-AU" dirty="0" smtClean="0"/>
              <a:t>Take a copy of the following self-paced learning materials and work through them in your own time:</a:t>
            </a:r>
          </a:p>
          <a:p>
            <a:pPr lvl="1"/>
            <a:r>
              <a:rPr lang="en-AU" dirty="0" smtClean="0"/>
              <a:t>Forest Safety for Contractors – Learner Guide</a:t>
            </a:r>
          </a:p>
          <a:p>
            <a:pPr lvl="1"/>
            <a:r>
              <a:rPr lang="en-AU" dirty="0" smtClean="0"/>
              <a:t>Forest Safety for Contractors – Learner Questionnaire.</a:t>
            </a:r>
          </a:p>
          <a:p>
            <a:r>
              <a:rPr lang="en-AU" dirty="0" smtClean="0"/>
              <a:t>Organise a convenient date/time to undertake an assessment.</a:t>
            </a:r>
            <a:endParaRPr lang="en-AU" dirty="0"/>
          </a:p>
        </p:txBody>
      </p:sp>
      <p:sp>
        <p:nvSpPr>
          <p:cNvPr id="4" name="Footer Placeholder 3"/>
          <p:cNvSpPr>
            <a:spLocks noGrp="1"/>
          </p:cNvSpPr>
          <p:nvPr>
            <p:ph type="ftr" sz="quarter" idx="10"/>
          </p:nvPr>
        </p:nvSpPr>
        <p:spPr>
          <a:xfrm>
            <a:off x="838200" y="6356348"/>
            <a:ext cx="2747962"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8"/>
            <a:ext cx="2743200" cy="365125"/>
          </a:xfrm>
        </p:spPr>
        <p:txBody>
          <a:bodyPr/>
          <a:lstStyle/>
          <a:p>
            <a:r>
              <a:rPr lang="en-AU" dirty="0"/>
              <a:t>Slide </a:t>
            </a:r>
            <a:fld id="{4EA72B09-40CC-41DA-9734-563003760C24}" type="slidenum">
              <a:rPr lang="en-AU"/>
              <a:pPr/>
              <a:t>56</a:t>
            </a:fld>
            <a:endParaRPr lang="en-AU" dirty="0"/>
          </a:p>
        </p:txBody>
      </p:sp>
    </p:spTree>
    <p:extLst>
      <p:ext uri="{BB962C8B-B14F-4D97-AF65-F5344CB8AC3E}">
        <p14:creationId xmlns:p14="http://schemas.microsoft.com/office/powerpoint/2010/main" val="16245848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Acknowledgements / disclaimer</a:t>
            </a:r>
            <a:endParaRPr lang="en-AU" dirty="0"/>
          </a:p>
        </p:txBody>
      </p:sp>
      <p:sp>
        <p:nvSpPr>
          <p:cNvPr id="3" name="Content Placeholder 2"/>
          <p:cNvSpPr>
            <a:spLocks noGrp="1"/>
          </p:cNvSpPr>
          <p:nvPr>
            <p:ph sz="half" idx="1"/>
          </p:nvPr>
        </p:nvSpPr>
        <p:spPr/>
        <p:txBody>
          <a:bodyPr>
            <a:noAutofit/>
          </a:bodyPr>
          <a:lstStyle/>
          <a:p>
            <a:pPr marL="0" indent="0">
              <a:buNone/>
            </a:pPr>
            <a:r>
              <a:rPr lang="en-AU" sz="1200" b="1" dirty="0" smtClean="0"/>
              <a:t>Acknowledgements</a:t>
            </a:r>
          </a:p>
          <a:p>
            <a:pPr marL="0" indent="0">
              <a:lnSpc>
                <a:spcPct val="100000"/>
              </a:lnSpc>
              <a:spcBef>
                <a:spcPts val="0"/>
              </a:spcBef>
              <a:buNone/>
            </a:pPr>
            <a:r>
              <a:rPr lang="en-AU" sz="1200" dirty="0"/>
              <a:t>A number of key industry stakeholders supported the development of this </a:t>
            </a:r>
            <a:r>
              <a:rPr lang="en-AU" sz="1200" dirty="0" smtClean="0"/>
              <a:t>presentation, </a:t>
            </a:r>
            <a:r>
              <a:rPr lang="en-AU" sz="1200" dirty="0"/>
              <a:t>including:</a:t>
            </a:r>
          </a:p>
          <a:p>
            <a:pPr>
              <a:lnSpc>
                <a:spcPct val="100000"/>
              </a:lnSpc>
              <a:spcBef>
                <a:spcPts val="0"/>
              </a:spcBef>
            </a:pPr>
            <a:r>
              <a:rPr lang="en-AU" sz="1200" dirty="0" smtClean="0"/>
              <a:t>AKS </a:t>
            </a:r>
            <a:r>
              <a:rPr lang="en-AU" sz="1200" dirty="0"/>
              <a:t>Forest </a:t>
            </a:r>
            <a:r>
              <a:rPr lang="en-AU" sz="1200" dirty="0" smtClean="0"/>
              <a:t>Solutions</a:t>
            </a:r>
          </a:p>
          <a:p>
            <a:pPr>
              <a:lnSpc>
                <a:spcPct val="100000"/>
              </a:lnSpc>
              <a:spcBef>
                <a:spcPts val="0"/>
              </a:spcBef>
            </a:pPr>
            <a:r>
              <a:rPr lang="en-AU" sz="1200" dirty="0"/>
              <a:t>CFMEU Manufacturing Division</a:t>
            </a:r>
            <a:endParaRPr lang="en-AU" sz="1200" dirty="0"/>
          </a:p>
          <a:p>
            <a:pPr>
              <a:lnSpc>
                <a:spcPct val="100000"/>
              </a:lnSpc>
              <a:spcBef>
                <a:spcPts val="0"/>
              </a:spcBef>
            </a:pPr>
            <a:r>
              <a:rPr lang="en-AU" sz="1200" dirty="0" smtClean="0"/>
              <a:t>Forico</a:t>
            </a:r>
            <a:endParaRPr lang="en-AU" sz="1200" dirty="0"/>
          </a:p>
          <a:p>
            <a:pPr>
              <a:lnSpc>
                <a:spcPct val="100000"/>
              </a:lnSpc>
              <a:spcBef>
                <a:spcPts val="0"/>
              </a:spcBef>
            </a:pPr>
            <a:r>
              <a:rPr lang="en-AU" sz="1200" dirty="0" smtClean="0"/>
              <a:t>Kevin </a:t>
            </a:r>
            <a:r>
              <a:rPr lang="en-AU" sz="1200" dirty="0"/>
              <a:t>Morgan Group of Companies</a:t>
            </a:r>
          </a:p>
          <a:p>
            <a:pPr>
              <a:lnSpc>
                <a:spcPct val="100000"/>
              </a:lnSpc>
              <a:spcBef>
                <a:spcPts val="0"/>
              </a:spcBef>
            </a:pPr>
            <a:r>
              <a:rPr lang="en-AU" sz="1200" dirty="0" smtClean="0"/>
              <a:t>MechLog</a:t>
            </a:r>
            <a:endParaRPr lang="en-AU" sz="1200" dirty="0"/>
          </a:p>
          <a:p>
            <a:pPr>
              <a:lnSpc>
                <a:spcPct val="100000"/>
              </a:lnSpc>
              <a:spcBef>
                <a:spcPts val="0"/>
              </a:spcBef>
            </a:pPr>
            <a:r>
              <a:rPr lang="en-AU" sz="1200" dirty="0" smtClean="0"/>
              <a:t>Sustainable </a:t>
            </a:r>
            <a:r>
              <a:rPr lang="en-AU" sz="1200" dirty="0"/>
              <a:t>Timber Tasmania</a:t>
            </a:r>
          </a:p>
          <a:p>
            <a:pPr>
              <a:lnSpc>
                <a:spcPct val="100000"/>
              </a:lnSpc>
              <a:spcBef>
                <a:spcPts val="0"/>
              </a:spcBef>
            </a:pPr>
            <a:r>
              <a:rPr lang="en-AU" sz="1200" dirty="0" smtClean="0"/>
              <a:t>Timber </a:t>
            </a:r>
            <a:r>
              <a:rPr lang="en-AU" sz="1200" dirty="0"/>
              <a:t>Training Creswick</a:t>
            </a:r>
          </a:p>
          <a:p>
            <a:pPr>
              <a:lnSpc>
                <a:spcPct val="100000"/>
              </a:lnSpc>
              <a:spcBef>
                <a:spcPts val="0"/>
              </a:spcBef>
            </a:pPr>
            <a:r>
              <a:rPr lang="en-AU" sz="1200" dirty="0" smtClean="0"/>
              <a:t>Timberlands </a:t>
            </a:r>
            <a:r>
              <a:rPr lang="en-AU" sz="1200" dirty="0"/>
              <a:t>Pacific</a:t>
            </a:r>
          </a:p>
          <a:p>
            <a:pPr>
              <a:lnSpc>
                <a:spcPct val="100000"/>
              </a:lnSpc>
              <a:spcBef>
                <a:spcPts val="0"/>
              </a:spcBef>
            </a:pPr>
            <a:r>
              <a:rPr lang="en-AU" sz="1200" dirty="0" smtClean="0"/>
              <a:t>TP </a:t>
            </a:r>
            <a:r>
              <a:rPr lang="en-AU" sz="1200" dirty="0"/>
              <a:t>Bennett and Sons.</a:t>
            </a:r>
          </a:p>
          <a:p>
            <a:pPr marL="0" indent="0">
              <a:lnSpc>
                <a:spcPct val="100000"/>
              </a:lnSpc>
              <a:spcBef>
                <a:spcPts val="0"/>
              </a:spcBef>
              <a:buNone/>
            </a:pPr>
            <a:endParaRPr lang="en-AU" sz="1200" dirty="0"/>
          </a:p>
          <a:p>
            <a:pPr marL="0" indent="0">
              <a:lnSpc>
                <a:spcPct val="100000"/>
              </a:lnSpc>
              <a:spcBef>
                <a:spcPts val="0"/>
              </a:spcBef>
              <a:buNone/>
            </a:pPr>
            <a:r>
              <a:rPr lang="en-AU" sz="1200" dirty="0"/>
              <a:t>ForestWorks is indebted to the open, generous and cooperative nature of all those who contributed. Special thanks is made to Eva James and Gerard Bennett, without whose guidance and advice the materials arising from this project would not have eventuated</a:t>
            </a:r>
            <a:r>
              <a:rPr lang="en-AU" sz="1200" dirty="0" smtClean="0"/>
              <a:t>.</a:t>
            </a:r>
          </a:p>
          <a:p>
            <a:pPr marL="0" indent="0">
              <a:lnSpc>
                <a:spcPct val="100000"/>
              </a:lnSpc>
              <a:spcBef>
                <a:spcPts val="0"/>
              </a:spcBef>
              <a:buNone/>
            </a:pPr>
            <a:endParaRPr lang="en-AU" sz="1200" dirty="0"/>
          </a:p>
          <a:p>
            <a:pPr marL="0" indent="0">
              <a:lnSpc>
                <a:spcPct val="100000"/>
              </a:lnSpc>
              <a:spcBef>
                <a:spcPts val="0"/>
              </a:spcBef>
              <a:buNone/>
            </a:pPr>
            <a:r>
              <a:rPr lang="en-AU" sz="1200" dirty="0"/>
              <a:t>Unless otherwise stated, </a:t>
            </a:r>
            <a:r>
              <a:rPr lang="en-AU" sz="1200" dirty="0" smtClean="0"/>
              <a:t>all </a:t>
            </a:r>
            <a:r>
              <a:rPr lang="en-AU" sz="1200" dirty="0"/>
              <a:t>photographs used in this </a:t>
            </a:r>
            <a:r>
              <a:rPr lang="en-AU" sz="1200" dirty="0" smtClean="0"/>
              <a:t>presentation are </a:t>
            </a:r>
            <a:r>
              <a:rPr lang="en-AU" sz="1200" dirty="0"/>
              <a:t>attributable to </a:t>
            </a:r>
            <a:r>
              <a:rPr lang="en-AU" sz="1200" dirty="0" smtClean="0"/>
              <a:t>purple infinity.</a:t>
            </a:r>
            <a:endParaRPr lang="en-AU" sz="1200" dirty="0"/>
          </a:p>
        </p:txBody>
      </p:sp>
      <p:sp>
        <p:nvSpPr>
          <p:cNvPr id="4" name="Content Placeholder 3"/>
          <p:cNvSpPr>
            <a:spLocks noGrp="1"/>
          </p:cNvSpPr>
          <p:nvPr>
            <p:ph sz="half" idx="2"/>
          </p:nvPr>
        </p:nvSpPr>
        <p:spPr/>
        <p:txBody>
          <a:bodyPr>
            <a:normAutofit/>
          </a:bodyPr>
          <a:lstStyle/>
          <a:p>
            <a:pPr marL="0" lvl="0" indent="0">
              <a:lnSpc>
                <a:spcPct val="100000"/>
              </a:lnSpc>
              <a:spcBef>
                <a:spcPts val="0"/>
              </a:spcBef>
              <a:buNone/>
            </a:pPr>
            <a:r>
              <a:rPr lang="en-AU" sz="1200" b="1" dirty="0">
                <a:solidFill>
                  <a:prstClr val="black"/>
                </a:solidFill>
              </a:rPr>
              <a:t>Disclaimer</a:t>
            </a:r>
          </a:p>
          <a:p>
            <a:pPr marL="0" lvl="0" indent="0">
              <a:lnSpc>
                <a:spcPct val="100000"/>
              </a:lnSpc>
              <a:spcBef>
                <a:spcPts val="0"/>
              </a:spcBef>
              <a:buNone/>
            </a:pPr>
            <a:r>
              <a:rPr lang="en-AU" sz="1200" dirty="0">
                <a:solidFill>
                  <a:prstClr val="black"/>
                </a:solidFill>
              </a:rPr>
              <a:t>This work is the result of consultations with Australian forestry industry participants. It is a collaborative view and does not necessarily represent the view of the developers or any specific body. For the sake of brevity, it may omit factors which could be pertinent in particular cases.</a:t>
            </a:r>
          </a:p>
          <a:p>
            <a:pPr marL="0" lvl="0" indent="0">
              <a:lnSpc>
                <a:spcPct val="100000"/>
              </a:lnSpc>
              <a:spcBef>
                <a:spcPts val="0"/>
              </a:spcBef>
              <a:buNone/>
            </a:pPr>
            <a:endParaRPr lang="en-AU" sz="1200" dirty="0">
              <a:solidFill>
                <a:prstClr val="black"/>
              </a:solidFill>
            </a:endParaRPr>
          </a:p>
          <a:p>
            <a:pPr marL="0" lvl="0" indent="0">
              <a:lnSpc>
                <a:spcPct val="100000"/>
              </a:lnSpc>
              <a:spcBef>
                <a:spcPts val="0"/>
              </a:spcBef>
              <a:buNone/>
            </a:pPr>
            <a:r>
              <a:rPr lang="en-AU" sz="1200" dirty="0">
                <a:solidFill>
                  <a:prstClr val="black"/>
                </a:solidFill>
              </a:rPr>
              <a:t>The developers do not accept any liability for any damage or loss (including direct and consequential loss) incurred by any person as a result of relying on the information contained in this material.</a:t>
            </a:r>
          </a:p>
          <a:p>
            <a:pPr marL="0" lvl="0" indent="0">
              <a:lnSpc>
                <a:spcPct val="100000"/>
              </a:lnSpc>
              <a:spcBef>
                <a:spcPts val="0"/>
              </a:spcBef>
              <a:buNone/>
            </a:pPr>
            <a:endParaRPr lang="en-AU" sz="1200" dirty="0">
              <a:solidFill>
                <a:prstClr val="black"/>
              </a:solidFill>
            </a:endParaRPr>
          </a:p>
          <a:p>
            <a:pPr marL="0" lvl="0" indent="0">
              <a:lnSpc>
                <a:spcPct val="100000"/>
              </a:lnSpc>
              <a:spcBef>
                <a:spcPts val="0"/>
              </a:spcBef>
              <a:buNone/>
            </a:pPr>
            <a:r>
              <a:rPr lang="en-AU" sz="1200" dirty="0">
                <a:solidFill>
                  <a:prstClr val="black"/>
                </a:solidFill>
              </a:rPr>
              <a:t>The developers do not accept any liability to any person for the information or advice (or the use of such information or advice) which is provided in this </a:t>
            </a:r>
            <a:r>
              <a:rPr lang="en-AU" sz="1200" dirty="0" smtClean="0">
                <a:solidFill>
                  <a:prstClr val="black"/>
                </a:solidFill>
              </a:rPr>
              <a:t>presentation or </a:t>
            </a:r>
            <a:r>
              <a:rPr lang="en-AU" sz="1200" dirty="0">
                <a:solidFill>
                  <a:prstClr val="black"/>
                </a:solidFill>
              </a:rPr>
              <a:t>incorporated into it by reference. The information is provided on the basis that all persons accessing this material undertake responsibility for assessing the relevance and accuracy of its content. No liability is accepted for any information or services which may appear in any other format. No responsibility is taken for any information or services which may appear on any linked websites</a:t>
            </a:r>
            <a:r>
              <a:rPr lang="en-AU" sz="1200" dirty="0" smtClean="0">
                <a:solidFill>
                  <a:prstClr val="black"/>
                </a:solidFill>
              </a:rPr>
              <a:t>.</a:t>
            </a:r>
            <a:endParaRPr lang="en-AU" sz="1200" dirty="0">
              <a:solidFill>
                <a:prstClr val="black"/>
              </a:solidFill>
            </a:endParaRPr>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57</a:t>
            </a:fld>
            <a:endParaRPr lang="en-AU" dirty="0"/>
          </a:p>
        </p:txBody>
      </p:sp>
    </p:spTree>
    <p:extLst>
      <p:ext uri="{BB962C8B-B14F-4D97-AF65-F5344CB8AC3E}">
        <p14:creationId xmlns:p14="http://schemas.microsoft.com/office/powerpoint/2010/main" val="20520626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6857999"/>
          </a:xfrm>
          <a:prstGeom prst="rect">
            <a:avLst/>
          </a:prstGeom>
        </p:spPr>
      </p:pic>
      <p:sp>
        <p:nvSpPr>
          <p:cNvPr id="4" name="Rectangle 3"/>
          <p:cNvSpPr/>
          <p:nvPr/>
        </p:nvSpPr>
        <p:spPr>
          <a:xfrm>
            <a:off x="0" y="5057774"/>
            <a:ext cx="9144000" cy="1800225"/>
          </a:xfrm>
          <a:prstGeom prst="rect">
            <a:avLst/>
          </a:prstGeom>
          <a:solidFill>
            <a:srgbClr val="00A29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5057773"/>
            <a:ext cx="8504238" cy="1133476"/>
          </a:xfrm>
        </p:spPr>
        <p:txBody>
          <a:bodyPr/>
          <a:lstStyle/>
          <a:p>
            <a:r>
              <a:rPr lang="en-AU" dirty="0" smtClean="0">
                <a:solidFill>
                  <a:schemeClr val="bg1"/>
                </a:solidFill>
              </a:rPr>
              <a:t>Forest safety…</a:t>
            </a:r>
            <a:endParaRPr lang="en-AU" dirty="0">
              <a:solidFill>
                <a:schemeClr val="bg1"/>
              </a:solidFill>
            </a:endParaRPr>
          </a:p>
        </p:txBody>
      </p:sp>
      <p:sp>
        <p:nvSpPr>
          <p:cNvPr id="3" name="Text Placeholder 2"/>
          <p:cNvSpPr>
            <a:spLocks noGrp="1"/>
          </p:cNvSpPr>
          <p:nvPr>
            <p:ph type="body" idx="1"/>
          </p:nvPr>
        </p:nvSpPr>
        <p:spPr>
          <a:xfrm>
            <a:off x="831850" y="6218238"/>
            <a:ext cx="8504238" cy="639762"/>
          </a:xfrm>
        </p:spPr>
        <p:txBody>
          <a:bodyPr/>
          <a:lstStyle/>
          <a:p>
            <a:r>
              <a:rPr lang="en-AU" dirty="0" smtClean="0">
                <a:solidFill>
                  <a:schemeClr val="bg1"/>
                </a:solidFill>
              </a:rPr>
              <a:t>…it’s up to you</a:t>
            </a:r>
            <a:endParaRPr lang="en-AU"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529813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legislation</a:t>
            </a:r>
            <a:endParaRPr lang="en-AU" dirty="0"/>
          </a:p>
        </p:txBody>
      </p:sp>
      <p:sp>
        <p:nvSpPr>
          <p:cNvPr id="4" name="Content Placeholder 3"/>
          <p:cNvSpPr>
            <a:spLocks noGrp="1"/>
          </p:cNvSpPr>
          <p:nvPr>
            <p:ph sz="half" idx="1"/>
          </p:nvPr>
        </p:nvSpPr>
        <p:spPr/>
        <p:txBody>
          <a:bodyPr>
            <a:normAutofit/>
          </a:bodyPr>
          <a:lstStyle/>
          <a:p>
            <a:pPr marL="0" indent="0">
              <a:buNone/>
            </a:pPr>
            <a:r>
              <a:rPr lang="en-AU" b="1" i="1" dirty="0" smtClean="0"/>
              <a:t>Work Health and Safety Act 2012</a:t>
            </a:r>
            <a:endParaRPr lang="en-AU" b="1" dirty="0" smtClean="0"/>
          </a:p>
          <a:p>
            <a:r>
              <a:rPr lang="en-AU" dirty="0" smtClean="0"/>
              <a:t>Sets </a:t>
            </a:r>
            <a:r>
              <a:rPr lang="en-AU" dirty="0"/>
              <a:t>down the safety rules that all employers and workers have to </a:t>
            </a:r>
            <a:r>
              <a:rPr lang="en-AU" dirty="0" smtClean="0"/>
              <a:t>follow in Tasmania.</a:t>
            </a:r>
          </a:p>
          <a:p>
            <a:r>
              <a:rPr lang="en-AU" dirty="0" smtClean="0"/>
              <a:t>Anyone </a:t>
            </a:r>
            <a:r>
              <a:rPr lang="en-AU" dirty="0"/>
              <a:t>who breaks these rules is breaking the law, and they can be </a:t>
            </a:r>
            <a:r>
              <a:rPr lang="en-AU" dirty="0" smtClean="0"/>
              <a:t>prosecuted.</a:t>
            </a:r>
            <a:endParaRPr lang="en-AU"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276" y="70584"/>
            <a:ext cx="4749623" cy="6716832"/>
          </a:xfrm>
          <a:prstGeom prst="rect">
            <a:avLst/>
          </a:prstGeom>
          <a:ln w="3175">
            <a:solidFill>
              <a:schemeClr val="bg1">
                <a:lumMod val="75000"/>
              </a:schemeClr>
            </a:solidFill>
          </a:ln>
          <a:effectLst>
            <a:outerShdw blurRad="50800" dist="38100" dir="2700000" algn="tl" rotWithShape="0">
              <a:prstClr val="black">
                <a:alpha val="40000"/>
              </a:prstClr>
            </a:outerShdw>
          </a:effectLst>
        </p:spPr>
      </p:pic>
      <p:sp>
        <p:nvSpPr>
          <p:cNvPr id="3" name="Footer Placeholder 2"/>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6</a:t>
            </a:fld>
            <a:endParaRPr lang="en-AU" dirty="0"/>
          </a:p>
        </p:txBody>
      </p:sp>
    </p:spTree>
    <p:extLst>
      <p:ext uri="{BB962C8B-B14F-4D97-AF65-F5344CB8AC3E}">
        <p14:creationId xmlns:p14="http://schemas.microsoft.com/office/powerpoint/2010/main" val="426556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Code</a:t>
            </a:r>
            <a:endParaRPr lang="en-AU" i="1" dirty="0"/>
          </a:p>
        </p:txBody>
      </p:sp>
      <p:sp>
        <p:nvSpPr>
          <p:cNvPr id="3" name="Content Placeholder 2"/>
          <p:cNvSpPr>
            <a:spLocks noGrp="1"/>
          </p:cNvSpPr>
          <p:nvPr>
            <p:ph sz="half" idx="1"/>
          </p:nvPr>
        </p:nvSpPr>
        <p:spPr/>
        <p:txBody>
          <a:bodyPr>
            <a:normAutofit/>
          </a:bodyPr>
          <a:lstStyle/>
          <a:p>
            <a:pPr marL="0" indent="0">
              <a:buNone/>
            </a:pPr>
            <a:r>
              <a:rPr lang="en-AU" b="1" dirty="0" smtClean="0"/>
              <a:t>Forest Safety Code (Tasmania)</a:t>
            </a:r>
            <a:endParaRPr lang="en-AU" b="1" dirty="0"/>
          </a:p>
          <a:p>
            <a:r>
              <a:rPr lang="en-AU" dirty="0" smtClean="0"/>
              <a:t>Applies under the WHS Act.</a:t>
            </a:r>
          </a:p>
          <a:p>
            <a:r>
              <a:rPr lang="en-AU" dirty="0" smtClean="0"/>
              <a:t>Provides practical </a:t>
            </a:r>
            <a:r>
              <a:rPr lang="en-AU" dirty="0"/>
              <a:t>advice on how to manage </a:t>
            </a:r>
            <a:r>
              <a:rPr lang="en-AU" dirty="0" smtClean="0"/>
              <a:t>safety risks </a:t>
            </a:r>
            <a:r>
              <a:rPr lang="en-AU" dirty="0"/>
              <a:t>in Tasmania’s forest </a:t>
            </a:r>
            <a:r>
              <a:rPr lang="en-AU" dirty="0" smtClean="0"/>
              <a:t>industry.</a:t>
            </a:r>
          </a:p>
          <a:p>
            <a:r>
              <a:rPr lang="en-AU" dirty="0" smtClean="0"/>
              <a:t>Administered by WorkSafe Tasmania.</a:t>
            </a:r>
          </a:p>
          <a:p>
            <a:endParaRPr lang="en-AU" dirty="0" smtClean="0"/>
          </a:p>
        </p:txBody>
      </p:sp>
      <p:sp>
        <p:nvSpPr>
          <p:cNvPr id="5" name="Footer Placeholder 4"/>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7</a:t>
            </a:fld>
            <a:endParaRPr lang="en-AU"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276" y="72497"/>
            <a:ext cx="4749622" cy="6713005"/>
          </a:xfrm>
          <a:prstGeom prst="rect">
            <a:avLst/>
          </a:prstGeom>
          <a:ln w="3175">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206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regulator</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err="1" smtClean="0"/>
              <a:t>WorkSafe</a:t>
            </a:r>
            <a:r>
              <a:rPr lang="en-AU" b="1" dirty="0" smtClean="0"/>
              <a:t> Tasmania</a:t>
            </a:r>
          </a:p>
          <a:p>
            <a:r>
              <a:rPr lang="en-AU" dirty="0" smtClean="0"/>
              <a:t>Tasmania’s WHS regulator.</a:t>
            </a:r>
          </a:p>
          <a:p>
            <a:r>
              <a:rPr lang="en-AU" dirty="0" smtClean="0"/>
              <a:t>Audits workplaces </a:t>
            </a:r>
            <a:r>
              <a:rPr lang="en-AU" dirty="0"/>
              <a:t>to ensure they are complying with the WHS </a:t>
            </a:r>
            <a:r>
              <a:rPr lang="en-AU" dirty="0" smtClean="0"/>
              <a:t>Act.</a:t>
            </a:r>
          </a:p>
          <a:p>
            <a:r>
              <a:rPr lang="en-AU" dirty="0" smtClean="0"/>
              <a:t>Investigates workplace </a:t>
            </a:r>
            <a:r>
              <a:rPr lang="en-AU" dirty="0"/>
              <a:t>incidents.</a:t>
            </a:r>
            <a:endParaRPr lang="en-AU" dirty="0" smtClean="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8</a:t>
            </a:fld>
            <a:endParaRPr lang="en-AU"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
          <a:stretch/>
        </p:blipFill>
        <p:spPr>
          <a:xfrm>
            <a:off x="6961942" y="1565254"/>
            <a:ext cx="4748291" cy="3727492"/>
          </a:xfrm>
          <a:prstGeom prst="rect">
            <a:avLst/>
          </a:prstGeom>
          <a:ln w="3175">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4882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smtClean="0"/>
              <a:t>The PCBUs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a:t>Person conducting a business or undertaking </a:t>
            </a:r>
            <a:r>
              <a:rPr lang="en-AU" b="1" dirty="0" smtClean="0"/>
              <a:t>(PCBU)</a:t>
            </a:r>
          </a:p>
          <a:p>
            <a:r>
              <a:rPr lang="en-AU" dirty="0" smtClean="0"/>
              <a:t>This is the term </a:t>
            </a:r>
            <a:r>
              <a:rPr lang="en-AU" dirty="0"/>
              <a:t>for an ‘employer’ under the WHS </a:t>
            </a:r>
            <a:r>
              <a:rPr lang="en-AU" dirty="0" smtClean="0"/>
              <a:t>Act.</a:t>
            </a:r>
          </a:p>
          <a:p>
            <a:r>
              <a:rPr lang="en-AU" dirty="0" smtClean="0"/>
              <a:t>Forest managers, landowners and contractors are all PCBUs.</a:t>
            </a:r>
          </a:p>
          <a:p>
            <a:r>
              <a:rPr lang="en-AU" dirty="0" smtClean="0"/>
              <a:t>PCBUs have a </a:t>
            </a:r>
            <a:r>
              <a:rPr lang="en-AU" dirty="0"/>
              <a:t>duty </a:t>
            </a:r>
            <a:r>
              <a:rPr lang="en-AU" dirty="0" smtClean="0"/>
              <a:t>to ensure workers are not exposed to health and safety risks.</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smtClean="0"/>
              <a:t>Version 1.4</a:t>
            </a:r>
            <a:endParaRPr lang="en-AU" dirty="0"/>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9</a:t>
            </a:fld>
            <a:endParaRPr lang="en-AU"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904" y="0"/>
            <a:ext cx="5741096" cy="6858000"/>
          </a:xfrm>
          <a:prstGeom prst="rect">
            <a:avLst/>
          </a:prstGeom>
        </p:spPr>
      </p:pic>
    </p:spTree>
    <p:extLst>
      <p:ext uri="{BB962C8B-B14F-4D97-AF65-F5344CB8AC3E}">
        <p14:creationId xmlns:p14="http://schemas.microsoft.com/office/powerpoint/2010/main" val="4236888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7E961E2FA3634993DDD6030B601A1B" ma:contentTypeVersion="12" ma:contentTypeDescription="Create a new document." ma:contentTypeScope="" ma:versionID="6da86600b0ce2098f3779b7f55103fa0">
  <xsd:schema xmlns:xsd="http://www.w3.org/2001/XMLSchema" xmlns:xs="http://www.w3.org/2001/XMLSchema" xmlns:p="http://schemas.microsoft.com/office/2006/metadata/properties" xmlns:ns2="9e75435c-c636-47e8-8c1a-73b57ad86f99" xmlns:ns3="c5f7a395-ead5-4a20-a97c-528bed93594b" targetNamespace="http://schemas.microsoft.com/office/2006/metadata/properties" ma:root="true" ma:fieldsID="2f7942933a75ae189dccf7d27705f63b" ns2:_="" ns3:_="">
    <xsd:import namespace="9e75435c-c636-47e8-8c1a-73b57ad86f99"/>
    <xsd:import namespace="c5f7a395-ead5-4a20-a97c-528bed9359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5435c-c636-47e8-8c1a-73b57ad86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7a395-ead5-4a20-a97c-528bed9359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87DE19-341A-4D7B-BE59-980EA86172A2}"/>
</file>

<file path=customXml/itemProps2.xml><?xml version="1.0" encoding="utf-8"?>
<ds:datastoreItem xmlns:ds="http://schemas.openxmlformats.org/officeDocument/2006/customXml" ds:itemID="{932F3582-21A4-4803-BCAA-A3A8A99214B2}"/>
</file>

<file path=customXml/itemProps3.xml><?xml version="1.0" encoding="utf-8"?>
<ds:datastoreItem xmlns:ds="http://schemas.openxmlformats.org/officeDocument/2006/customXml" ds:itemID="{FB7471C6-7658-4732-9E48-1F085075523B}"/>
</file>

<file path=docProps/app.xml><?xml version="1.0" encoding="utf-8"?>
<Properties xmlns="http://schemas.openxmlformats.org/officeDocument/2006/extended-properties" xmlns:vt="http://schemas.openxmlformats.org/officeDocument/2006/docPropsVTypes">
  <TotalTime>8580</TotalTime>
  <Words>7899</Words>
  <Application>Microsoft Office PowerPoint</Application>
  <PresentationFormat>Widescreen</PresentationFormat>
  <Paragraphs>972</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Times New Roman</vt:lpstr>
      <vt:lpstr>Office Theme</vt:lpstr>
      <vt:lpstr>Work health &amp; safety</vt:lpstr>
      <vt:lpstr>Background</vt:lpstr>
      <vt:lpstr>Forest safety</vt:lpstr>
      <vt:lpstr>Building a positive safety culture</vt:lpstr>
      <vt:lpstr>Forest safety in Tasmania</vt:lpstr>
      <vt:lpstr>The legislation</vt:lpstr>
      <vt:lpstr>The Code</vt:lpstr>
      <vt:lpstr>The regulator</vt:lpstr>
      <vt:lpstr>The PCBUs</vt:lpstr>
      <vt:lpstr>The plan</vt:lpstr>
      <vt:lpstr>The workers</vt:lpstr>
      <vt:lpstr>Safety jargon</vt:lpstr>
      <vt:lpstr>Safe and Skilled</vt:lpstr>
      <vt:lpstr>Follow</vt:lpstr>
      <vt:lpstr>Check your skills</vt:lpstr>
      <vt:lpstr>Check the FOS Plan</vt:lpstr>
      <vt:lpstr>Check the SWPs</vt:lpstr>
      <vt:lpstr>Check your PPE</vt:lpstr>
      <vt:lpstr>Check your tools</vt:lpstr>
      <vt:lpstr>Use equipment guards</vt:lpstr>
      <vt:lpstr>Check the first aid kit</vt:lpstr>
      <vt:lpstr>Check the firefighting equipment</vt:lpstr>
      <vt:lpstr>Lift things safely</vt:lpstr>
      <vt:lpstr>Estimate weight</vt:lpstr>
      <vt:lpstr>Activity: Estimating weight</vt:lpstr>
      <vt:lpstr>Look out for fatigue</vt:lpstr>
      <vt:lpstr>Follow safety signs</vt:lpstr>
      <vt:lpstr>Identify</vt:lpstr>
      <vt:lpstr>Identify hazards</vt:lpstr>
      <vt:lpstr>Common hazards</vt:lpstr>
      <vt:lpstr>Common hazards</vt:lpstr>
      <vt:lpstr>Common hazards</vt:lpstr>
      <vt:lpstr>Common hazards</vt:lpstr>
      <vt:lpstr>Common hazards</vt:lpstr>
      <vt:lpstr>Calculate risks</vt:lpstr>
      <vt:lpstr>Activity 1</vt:lpstr>
      <vt:lpstr>Activity 2</vt:lpstr>
      <vt:lpstr>Activity 3</vt:lpstr>
      <vt:lpstr>Activity 4</vt:lpstr>
      <vt:lpstr>Activity 5</vt:lpstr>
      <vt:lpstr>Control risks</vt:lpstr>
      <vt:lpstr>Control risks</vt:lpstr>
      <vt:lpstr>Control risks</vt:lpstr>
      <vt:lpstr>Complete reports</vt:lpstr>
      <vt:lpstr>Complete reports</vt:lpstr>
      <vt:lpstr>Complete reports</vt:lpstr>
      <vt:lpstr>Respond</vt:lpstr>
      <vt:lpstr>Notify people</vt:lpstr>
      <vt:lpstr>Notify people</vt:lpstr>
      <vt:lpstr>Follow emergency plans</vt:lpstr>
      <vt:lpstr>Follow emergency plans</vt:lpstr>
      <vt:lpstr>Test emergency procedures</vt:lpstr>
      <vt:lpstr>Record emergency procedures</vt:lpstr>
      <vt:lpstr>A final word…</vt:lpstr>
      <vt:lpstr>Where to from here?</vt:lpstr>
      <vt:lpstr>Where to from here?</vt:lpstr>
      <vt:lpstr>Acknowledgements / disclaimer</vt:lpstr>
      <vt:lpstr>Forest safety…</vt:lpstr>
    </vt:vector>
  </TitlesOfParts>
  <Company>purple infinity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Safety for Contractors - Facilitator Presentation</dc:title>
  <dc:subject>Forest Safety for Contractors - Contextualisation Project</dc:subject>
  <dc:creator>Andrew Jones</dc:creator>
  <cp:keywords>FWPCOR2205 Follow WHS policies and procedures</cp:keywords>
  <cp:lastModifiedBy>Andrew Jones</cp:lastModifiedBy>
  <cp:revision>751</cp:revision>
  <dcterms:created xsi:type="dcterms:W3CDTF">2020-04-22T08:56:47Z</dcterms:created>
  <dcterms:modified xsi:type="dcterms:W3CDTF">2021-03-12T02:38:50Z</dcterms:modified>
  <cp:category>Work Health and Safety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0x010100037E961E2FA3634993DDD6030B601A1B</vt:lpwstr>
  </property>
</Properties>
</file>